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2" r:id="rId23"/>
    <p:sldId id="281" r:id="rId24"/>
    <p:sldId id="279" r:id="rId25"/>
    <p:sldId id="278" r:id="rId26"/>
    <p:sldId id="293" r:id="rId27"/>
    <p:sldId id="277" r:id="rId28"/>
    <p:sldId id="297" r:id="rId29"/>
    <p:sldId id="298" r:id="rId30"/>
    <p:sldId id="283" r:id="rId31"/>
    <p:sldId id="296" r:id="rId32"/>
    <p:sldId id="294" r:id="rId33"/>
    <p:sldId id="295" r:id="rId34"/>
    <p:sldId id="284" r:id="rId35"/>
    <p:sldId id="285" r:id="rId36"/>
    <p:sldId id="299" r:id="rId37"/>
    <p:sldId id="286" r:id="rId38"/>
    <p:sldId id="287" r:id="rId39"/>
    <p:sldId id="288" r:id="rId40"/>
    <p:sldId id="289" r:id="rId41"/>
    <p:sldId id="290" r:id="rId42"/>
    <p:sldId id="291" r:id="rId43"/>
    <p:sldId id="292" r:id="rId44"/>
    <p:sldId id="320" r:id="rId45"/>
    <p:sldId id="300" r:id="rId46"/>
    <p:sldId id="304" r:id="rId47"/>
    <p:sldId id="316" r:id="rId48"/>
    <p:sldId id="317" r:id="rId49"/>
    <p:sldId id="318" r:id="rId50"/>
    <p:sldId id="319" r:id="rId51"/>
    <p:sldId id="321" r:id="rId52"/>
    <p:sldId id="303" r:id="rId53"/>
    <p:sldId id="305" r:id="rId54"/>
    <p:sldId id="306" r:id="rId55"/>
    <p:sldId id="307" r:id="rId56"/>
    <p:sldId id="308" r:id="rId57"/>
    <p:sldId id="309" r:id="rId58"/>
    <p:sldId id="310" r:id="rId59"/>
    <p:sldId id="322"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57" r:id="rId79"/>
    <p:sldId id="356" r:id="rId80"/>
    <p:sldId id="346" r:id="rId81"/>
    <p:sldId id="347" r:id="rId82"/>
    <p:sldId id="348" r:id="rId83"/>
    <p:sldId id="349" r:id="rId84"/>
    <p:sldId id="350" r:id="rId85"/>
    <p:sldId id="351" r:id="rId86"/>
    <p:sldId id="352" r:id="rId87"/>
    <p:sldId id="353" r:id="rId88"/>
    <p:sldId id="354" r:id="rId89"/>
    <p:sldId id="358" r:id="rId90"/>
    <p:sldId id="359" r:id="rId91"/>
    <p:sldId id="36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73AD-12E7-47B5-9295-3E7C8EA89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9C0CBA-95C3-4EE9-9368-2FF498804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2DD938-6CA2-4D2E-BD9B-39BD5B8B77C4}"/>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8EFE8487-1A84-4B9D-9DCD-090C63E423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EF27E7-59D9-4FAD-817F-F087312E099D}"/>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415172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1B54-909F-43ED-9A0D-0CA969A489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797AF1-B8B9-45E6-9BA2-43CDC2B1E7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942089-3688-4DFE-8028-3DDF6CBD90DF}"/>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4DDF5CBB-BC61-4147-97A6-58C4730FCD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5260C8-C6FE-433F-921E-5BCCD5C8251A}"/>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114725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9C72B-1A80-42DC-BDF4-CDF35AEE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2C1D2A-B621-4D55-B23E-76E8D53409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2E28A2-D9C2-480B-823B-2186A3E00AF9}"/>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3E679BE5-284B-4C88-83B2-8D84113ECC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68AB97-E94E-4587-B21C-6EC717160DDE}"/>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92435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DA6E-B0BB-4A2F-B2C2-713057B9D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77A594-132F-41BB-8E90-45F91618B0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064C34-6436-49CF-94D9-6924727649CD}"/>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F5597515-8DEE-47DD-865E-119E98478A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36AFDB-7646-4FAA-AB7F-ED6C2DB6D13A}"/>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296065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02AF-6276-4EB6-B98D-0C21F14BE9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88AF7B-6226-4A71-A1FA-DD756406B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AA558B-7ED1-4431-8F30-4B850C74B44B}"/>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DF2C87DD-76F2-4AFC-BD91-951BC6DD8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05A902-C82B-4330-A0A3-C3B957857967}"/>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287713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8C3C-D18A-42F4-AC4B-9AE07AEB8F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DDA128-7A59-475D-B466-B221D36D18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DB84CA-E013-41CE-8687-0A77D28F5C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34CE04-100E-4EE4-B7EE-A22E40644086}"/>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6" name="Footer Placeholder 5">
            <a:extLst>
              <a:ext uri="{FF2B5EF4-FFF2-40B4-BE49-F238E27FC236}">
                <a16:creationId xmlns:a16="http://schemas.microsoft.com/office/drawing/2014/main" id="{0D55E5BD-E4B5-4E1A-8547-4C6D39F8F8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0C1198-EEE4-476A-A36B-DEEDD439E3B9}"/>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764002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C8D6-EA47-4DD5-826B-2840D75233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2CBB49-C898-4BE8-B30F-2D32E85B5A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EFA701-E08A-487E-B880-6413E25D9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937CF0-3F87-41A3-8802-0D732C6170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76EE0-33D0-49D5-8F7C-ED38FA234F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CC6D37-67F9-4C4F-B18C-3AEF45E91B75}"/>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8" name="Footer Placeholder 7">
            <a:extLst>
              <a:ext uri="{FF2B5EF4-FFF2-40B4-BE49-F238E27FC236}">
                <a16:creationId xmlns:a16="http://schemas.microsoft.com/office/drawing/2014/main" id="{6E4A3279-0D88-4D4A-8C9F-68244D9D30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83734E-E7D1-439C-A705-E38E0BBF4AB6}"/>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64896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EDC3D-4CE8-49B8-A350-FD910AAC92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55EC4B-DEBA-4E7D-9EC9-8EF783D7B89C}"/>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4" name="Footer Placeholder 3">
            <a:extLst>
              <a:ext uri="{FF2B5EF4-FFF2-40B4-BE49-F238E27FC236}">
                <a16:creationId xmlns:a16="http://schemas.microsoft.com/office/drawing/2014/main" id="{C270AA59-46FC-4031-81CC-F6ABEC767D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8ECBBC-591F-4DAF-A05C-F6924E7E44E0}"/>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128088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BAF272-F224-4666-9122-8509C651F919}"/>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3" name="Footer Placeholder 2">
            <a:extLst>
              <a:ext uri="{FF2B5EF4-FFF2-40B4-BE49-F238E27FC236}">
                <a16:creationId xmlns:a16="http://schemas.microsoft.com/office/drawing/2014/main" id="{64447CEE-E123-4ED0-BD87-0D888032B8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C6B516-260F-4776-B93E-3EFC1A6DC770}"/>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237621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5307-4C35-43EF-85FD-620A0AB23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F049DC-E4CA-4283-8EA9-32EB3F5F48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59683E-9402-47C6-A103-51DAFC5C5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6DF8B-7349-434E-A1EE-74F31067F03C}"/>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6" name="Footer Placeholder 5">
            <a:extLst>
              <a:ext uri="{FF2B5EF4-FFF2-40B4-BE49-F238E27FC236}">
                <a16:creationId xmlns:a16="http://schemas.microsoft.com/office/drawing/2014/main" id="{D75429E5-8669-4DC5-9D22-CACA658239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1B38D-29FD-4BC1-8391-886717219A54}"/>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94638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A87E-4072-4014-B3B8-AB1CE3E9D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D8914A0-3B6A-43F8-8DAD-15271E1CFE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A331DE-1174-48BB-BDB3-8665007B7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77384-6652-4934-898B-E82F82625174}"/>
              </a:ext>
            </a:extLst>
          </p:cNvPr>
          <p:cNvSpPr>
            <a:spLocks noGrp="1"/>
          </p:cNvSpPr>
          <p:nvPr>
            <p:ph type="dt" sz="half" idx="10"/>
          </p:nvPr>
        </p:nvSpPr>
        <p:spPr/>
        <p:txBody>
          <a:bodyPr/>
          <a:lstStyle/>
          <a:p>
            <a:fld id="{D527F679-C70A-458D-979B-54A36A7A84AC}" type="datetimeFigureOut">
              <a:rPr lang="en-IN" smtClean="0"/>
              <a:t>19-11-2020</a:t>
            </a:fld>
            <a:endParaRPr lang="en-IN"/>
          </a:p>
        </p:txBody>
      </p:sp>
      <p:sp>
        <p:nvSpPr>
          <p:cNvPr id="6" name="Footer Placeholder 5">
            <a:extLst>
              <a:ext uri="{FF2B5EF4-FFF2-40B4-BE49-F238E27FC236}">
                <a16:creationId xmlns:a16="http://schemas.microsoft.com/office/drawing/2014/main" id="{A89CF782-66E4-4208-9B92-66D0D0BF5E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F36782-A32D-4370-ABD0-72C0B14B6722}"/>
              </a:ext>
            </a:extLst>
          </p:cNvPr>
          <p:cNvSpPr>
            <a:spLocks noGrp="1"/>
          </p:cNvSpPr>
          <p:nvPr>
            <p:ph type="sldNum" sz="quarter" idx="12"/>
          </p:nvPr>
        </p:nvSpPr>
        <p:spPr/>
        <p:txBody>
          <a:bodyPr/>
          <a:lstStyle/>
          <a:p>
            <a:fld id="{51190C5F-6364-4482-9E8C-1A77B273585E}" type="slidenum">
              <a:rPr lang="en-IN" smtClean="0"/>
              <a:t>‹#›</a:t>
            </a:fld>
            <a:endParaRPr lang="en-IN"/>
          </a:p>
        </p:txBody>
      </p:sp>
    </p:spTree>
    <p:extLst>
      <p:ext uri="{BB962C8B-B14F-4D97-AF65-F5344CB8AC3E}">
        <p14:creationId xmlns:p14="http://schemas.microsoft.com/office/powerpoint/2010/main" val="132976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561C1-6674-46D7-A0F9-365032A40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B48D95-9A91-46CA-AF5E-21826E82DD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3252EF-6D9E-4A43-AE05-7004B2307E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7F679-C70A-458D-979B-54A36A7A84AC}" type="datetimeFigureOut">
              <a:rPr lang="en-IN" smtClean="0"/>
              <a:t>19-11-2020</a:t>
            </a:fld>
            <a:endParaRPr lang="en-IN"/>
          </a:p>
        </p:txBody>
      </p:sp>
      <p:sp>
        <p:nvSpPr>
          <p:cNvPr id="5" name="Footer Placeholder 4">
            <a:extLst>
              <a:ext uri="{FF2B5EF4-FFF2-40B4-BE49-F238E27FC236}">
                <a16:creationId xmlns:a16="http://schemas.microsoft.com/office/drawing/2014/main" id="{88C1CB8D-DC50-4CB2-8B07-18FC4FE0B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48FF18-B2E9-454F-A902-3ECA9CBC18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90C5F-6364-4482-9E8C-1A77B273585E}" type="slidenum">
              <a:rPr lang="en-IN" smtClean="0"/>
              <a:t>‹#›</a:t>
            </a:fld>
            <a:endParaRPr lang="en-IN"/>
          </a:p>
        </p:txBody>
      </p:sp>
    </p:spTree>
    <p:extLst>
      <p:ext uri="{BB962C8B-B14F-4D97-AF65-F5344CB8AC3E}">
        <p14:creationId xmlns:p14="http://schemas.microsoft.com/office/powerpoint/2010/main" val="4200026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264ACA-4831-42B2-A89D-E24FA00CD882}"/>
              </a:ext>
            </a:extLst>
          </p:cNvPr>
          <p:cNvSpPr>
            <a:spLocks noGrp="1"/>
          </p:cNvSpPr>
          <p:nvPr>
            <p:ph type="subTitle" idx="1"/>
          </p:nvPr>
        </p:nvSpPr>
        <p:spPr>
          <a:xfrm>
            <a:off x="1664677" y="1140192"/>
            <a:ext cx="9144000" cy="1655762"/>
          </a:xfrm>
        </p:spPr>
        <p:txBody>
          <a:bodyPr>
            <a:noAutofit/>
          </a:bodyPr>
          <a:lstStyle/>
          <a:p>
            <a:r>
              <a:rPr lang="en-IN" sz="4400" dirty="0"/>
              <a:t>UNIT-IV</a:t>
            </a:r>
          </a:p>
          <a:p>
            <a:r>
              <a:rPr lang="en-IN" sz="4400" dirty="0"/>
              <a:t>INTRODUCTION TO GENETIC ALGORITHMS</a:t>
            </a:r>
          </a:p>
        </p:txBody>
      </p:sp>
    </p:spTree>
    <p:extLst>
      <p:ext uri="{BB962C8B-B14F-4D97-AF65-F5344CB8AC3E}">
        <p14:creationId xmlns:p14="http://schemas.microsoft.com/office/powerpoint/2010/main" val="294689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7FFDA-E7A5-48B7-AAF0-D4A53AAF3DF9}"/>
              </a:ext>
            </a:extLst>
          </p:cNvPr>
          <p:cNvPicPr>
            <a:picLocks noChangeAspect="1"/>
          </p:cNvPicPr>
          <p:nvPr/>
        </p:nvPicPr>
        <p:blipFill>
          <a:blip r:embed="rId2"/>
          <a:stretch>
            <a:fillRect/>
          </a:stretch>
        </p:blipFill>
        <p:spPr>
          <a:xfrm>
            <a:off x="556590" y="450574"/>
            <a:ext cx="11317357" cy="6109252"/>
          </a:xfrm>
          <a:prstGeom prst="rect">
            <a:avLst/>
          </a:prstGeom>
        </p:spPr>
      </p:pic>
    </p:spTree>
    <p:extLst>
      <p:ext uri="{BB962C8B-B14F-4D97-AF65-F5344CB8AC3E}">
        <p14:creationId xmlns:p14="http://schemas.microsoft.com/office/powerpoint/2010/main" val="216691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61D04-9D0B-4AFD-90FF-B0E14D172AC1}"/>
              </a:ext>
            </a:extLst>
          </p:cNvPr>
          <p:cNvPicPr>
            <a:picLocks noChangeAspect="1"/>
          </p:cNvPicPr>
          <p:nvPr/>
        </p:nvPicPr>
        <p:blipFill>
          <a:blip r:embed="rId2"/>
          <a:stretch>
            <a:fillRect/>
          </a:stretch>
        </p:blipFill>
        <p:spPr>
          <a:xfrm>
            <a:off x="0" y="159026"/>
            <a:ext cx="11900452" cy="6467061"/>
          </a:xfrm>
          <a:prstGeom prst="rect">
            <a:avLst/>
          </a:prstGeom>
        </p:spPr>
      </p:pic>
    </p:spTree>
    <p:extLst>
      <p:ext uri="{BB962C8B-B14F-4D97-AF65-F5344CB8AC3E}">
        <p14:creationId xmlns:p14="http://schemas.microsoft.com/office/powerpoint/2010/main" val="22084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C9F65D-F81E-48E0-9544-FC4C8A795A4D}"/>
              </a:ext>
            </a:extLst>
          </p:cNvPr>
          <p:cNvPicPr>
            <a:picLocks noChangeAspect="1"/>
          </p:cNvPicPr>
          <p:nvPr/>
        </p:nvPicPr>
        <p:blipFill>
          <a:blip r:embed="rId2"/>
          <a:stretch>
            <a:fillRect/>
          </a:stretch>
        </p:blipFill>
        <p:spPr>
          <a:xfrm>
            <a:off x="132522" y="0"/>
            <a:ext cx="12059478" cy="6858000"/>
          </a:xfrm>
          <a:prstGeom prst="rect">
            <a:avLst/>
          </a:prstGeom>
        </p:spPr>
      </p:pic>
    </p:spTree>
    <p:extLst>
      <p:ext uri="{BB962C8B-B14F-4D97-AF65-F5344CB8AC3E}">
        <p14:creationId xmlns:p14="http://schemas.microsoft.com/office/powerpoint/2010/main" val="990288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047E6-D8F5-4097-A346-C9DA022476BF}"/>
              </a:ext>
            </a:extLst>
          </p:cNvPr>
          <p:cNvPicPr>
            <a:picLocks noChangeAspect="1"/>
          </p:cNvPicPr>
          <p:nvPr/>
        </p:nvPicPr>
        <p:blipFill>
          <a:blip r:embed="rId2"/>
          <a:stretch>
            <a:fillRect/>
          </a:stretch>
        </p:blipFill>
        <p:spPr>
          <a:xfrm>
            <a:off x="0" y="119270"/>
            <a:ext cx="11595652" cy="2727800"/>
          </a:xfrm>
          <a:prstGeom prst="rect">
            <a:avLst/>
          </a:prstGeom>
        </p:spPr>
      </p:pic>
    </p:spTree>
    <p:extLst>
      <p:ext uri="{BB962C8B-B14F-4D97-AF65-F5344CB8AC3E}">
        <p14:creationId xmlns:p14="http://schemas.microsoft.com/office/powerpoint/2010/main" val="48819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3F068-0CAF-434A-9A30-22921835832B}"/>
              </a:ext>
            </a:extLst>
          </p:cNvPr>
          <p:cNvPicPr>
            <a:picLocks noChangeAspect="1"/>
          </p:cNvPicPr>
          <p:nvPr/>
        </p:nvPicPr>
        <p:blipFill>
          <a:blip r:embed="rId2"/>
          <a:stretch>
            <a:fillRect/>
          </a:stretch>
        </p:blipFill>
        <p:spPr>
          <a:xfrm>
            <a:off x="649356" y="119271"/>
            <a:ext cx="11542643" cy="6738730"/>
          </a:xfrm>
          <a:prstGeom prst="rect">
            <a:avLst/>
          </a:prstGeom>
        </p:spPr>
      </p:pic>
    </p:spTree>
    <p:extLst>
      <p:ext uri="{BB962C8B-B14F-4D97-AF65-F5344CB8AC3E}">
        <p14:creationId xmlns:p14="http://schemas.microsoft.com/office/powerpoint/2010/main" val="47546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proving genetic algorithm using arc consistency technic">
            <a:extLst>
              <a:ext uri="{FF2B5EF4-FFF2-40B4-BE49-F238E27FC236}">
                <a16:creationId xmlns:a16="http://schemas.microsoft.com/office/drawing/2014/main" id="{2987FE2E-CCB9-42C1-99F8-A0AD8F17A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1" y="410817"/>
            <a:ext cx="9992139" cy="600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438BC-447E-4D7B-8363-8A1853D96279}"/>
              </a:ext>
            </a:extLst>
          </p:cNvPr>
          <p:cNvPicPr>
            <a:picLocks noChangeAspect="1"/>
          </p:cNvPicPr>
          <p:nvPr/>
        </p:nvPicPr>
        <p:blipFill>
          <a:blip r:embed="rId2"/>
          <a:stretch>
            <a:fillRect/>
          </a:stretch>
        </p:blipFill>
        <p:spPr>
          <a:xfrm>
            <a:off x="132522" y="106016"/>
            <a:ext cx="11767930" cy="6751983"/>
          </a:xfrm>
          <a:prstGeom prst="rect">
            <a:avLst/>
          </a:prstGeom>
        </p:spPr>
      </p:pic>
    </p:spTree>
    <p:extLst>
      <p:ext uri="{BB962C8B-B14F-4D97-AF65-F5344CB8AC3E}">
        <p14:creationId xmlns:p14="http://schemas.microsoft.com/office/powerpoint/2010/main" val="134431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6B004F-9899-48BB-952D-24E1C239472E}"/>
              </a:ext>
            </a:extLst>
          </p:cNvPr>
          <p:cNvPicPr>
            <a:picLocks noChangeAspect="1"/>
          </p:cNvPicPr>
          <p:nvPr/>
        </p:nvPicPr>
        <p:blipFill>
          <a:blip r:embed="rId2"/>
          <a:stretch>
            <a:fillRect/>
          </a:stretch>
        </p:blipFill>
        <p:spPr>
          <a:xfrm>
            <a:off x="92764" y="0"/>
            <a:ext cx="11953461" cy="6857999"/>
          </a:xfrm>
          <a:prstGeom prst="rect">
            <a:avLst/>
          </a:prstGeom>
        </p:spPr>
      </p:pic>
    </p:spTree>
    <p:extLst>
      <p:ext uri="{BB962C8B-B14F-4D97-AF65-F5344CB8AC3E}">
        <p14:creationId xmlns:p14="http://schemas.microsoft.com/office/powerpoint/2010/main" val="330059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7AA5C-F3FA-4E4B-B5B4-91DE242ED460}"/>
              </a:ext>
            </a:extLst>
          </p:cNvPr>
          <p:cNvPicPr>
            <a:picLocks noChangeAspect="1"/>
          </p:cNvPicPr>
          <p:nvPr/>
        </p:nvPicPr>
        <p:blipFill>
          <a:blip r:embed="rId2"/>
          <a:stretch>
            <a:fillRect/>
          </a:stretch>
        </p:blipFill>
        <p:spPr>
          <a:xfrm>
            <a:off x="212034" y="0"/>
            <a:ext cx="11979965" cy="6858000"/>
          </a:xfrm>
          <a:prstGeom prst="rect">
            <a:avLst/>
          </a:prstGeom>
        </p:spPr>
      </p:pic>
    </p:spTree>
    <p:extLst>
      <p:ext uri="{BB962C8B-B14F-4D97-AF65-F5344CB8AC3E}">
        <p14:creationId xmlns:p14="http://schemas.microsoft.com/office/powerpoint/2010/main" val="3765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D5E80-22AC-477B-BFE3-F0C52F4786A7}"/>
              </a:ext>
            </a:extLst>
          </p:cNvPr>
          <p:cNvPicPr>
            <a:picLocks noChangeAspect="1"/>
          </p:cNvPicPr>
          <p:nvPr/>
        </p:nvPicPr>
        <p:blipFill>
          <a:blip r:embed="rId2"/>
          <a:stretch>
            <a:fillRect/>
          </a:stretch>
        </p:blipFill>
        <p:spPr>
          <a:xfrm>
            <a:off x="0" y="0"/>
            <a:ext cx="12192000" cy="6745357"/>
          </a:xfrm>
          <a:prstGeom prst="rect">
            <a:avLst/>
          </a:prstGeom>
        </p:spPr>
      </p:pic>
    </p:spTree>
    <p:extLst>
      <p:ext uri="{BB962C8B-B14F-4D97-AF65-F5344CB8AC3E}">
        <p14:creationId xmlns:p14="http://schemas.microsoft.com/office/powerpoint/2010/main" val="129531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791ECE-0B54-40D6-841F-8B26678D9DF7}"/>
              </a:ext>
            </a:extLst>
          </p:cNvPr>
          <p:cNvSpPr txBox="1"/>
          <p:nvPr/>
        </p:nvSpPr>
        <p:spPr>
          <a:xfrm>
            <a:off x="159026" y="1115566"/>
            <a:ext cx="11608904" cy="5632311"/>
          </a:xfrm>
          <a:prstGeom prst="rect">
            <a:avLst/>
          </a:prstGeom>
          <a:noFill/>
        </p:spPr>
        <p:txBody>
          <a:bodyPr wrap="square">
            <a:spAutoFit/>
          </a:bodyPr>
          <a:lstStyle/>
          <a:p>
            <a:pPr marL="0" indent="0" algn="just">
              <a:buNone/>
            </a:pPr>
            <a:r>
              <a:rPr lang="en-US" dirty="0"/>
              <a:t>Unit- I: Concept of computing systems, Introduction to soft computing, characteristics, applications of soft computing techniques. </a:t>
            </a:r>
          </a:p>
          <a:p>
            <a:pPr marL="0" indent="0" algn="just">
              <a:buNone/>
            </a:pPr>
            <a:r>
              <a:rPr lang="en-US" dirty="0"/>
              <a:t>Unit- II: Neural Networks: Biological Neural Network, Different ANNs architectures, Fundamentals, Neural Network Architectures, Feedforward Networks, training techniques in different ANNs, Applications of ANN to solve real world’s problems. </a:t>
            </a:r>
          </a:p>
          <a:p>
            <a:pPr marL="0" indent="0" algn="just">
              <a:buNone/>
            </a:pPr>
            <a:r>
              <a:rPr lang="en-US" dirty="0"/>
              <a:t>Unit- III: Fuzzy Logic:  Introduction to Fuzzy logic, Fuzzy sets and membership functions, Operations on Fuzzy sets, Fuzzy relations, rules, propositions, implications and inferences, Defuzzification techniques, Fuzzy logic controller design, Some applications of Fuzzy logic. </a:t>
            </a:r>
          </a:p>
          <a:p>
            <a:pPr marL="0" indent="0" algn="just">
              <a:buNone/>
            </a:pPr>
            <a:r>
              <a:rPr lang="en-US" dirty="0"/>
              <a:t>Unit- IV: Genetic Algorithms: Concept of "Genetics" and "Evolution" and its application to probabilistic search techniques, Basic GA framework and different GA architectures, GA operators: Encoding, Crossover, Selection, Mutation, </a:t>
            </a:r>
            <a:r>
              <a:rPr lang="en-US" dirty="0" err="1"/>
              <a:t>etc</a:t>
            </a:r>
            <a:r>
              <a:rPr lang="en-US" dirty="0"/>
              <a:t>, Solving single-objective optimization problems using GAs. </a:t>
            </a:r>
          </a:p>
          <a:p>
            <a:pPr marL="0" indent="0" algn="just">
              <a:buNone/>
            </a:pPr>
            <a:r>
              <a:rPr lang="en-US" dirty="0"/>
              <a:t>Unit- V: Hybrid Systems: Genetic Algorithm based Backpropagation Network, Fuzzy – Backpropagation, Fuzzy Logic Controlled Genetic Algorithms. Case studies. Case studies in Engineering </a:t>
            </a:r>
          </a:p>
          <a:p>
            <a:pPr marL="0" indent="0" algn="just">
              <a:buNone/>
            </a:pPr>
            <a:r>
              <a:rPr lang="en-US" dirty="0"/>
              <a:t>Text Book: </a:t>
            </a:r>
          </a:p>
          <a:p>
            <a:pPr marL="514350" indent="-514350" algn="just">
              <a:buAutoNum type="arabicPeriod"/>
            </a:pPr>
            <a:r>
              <a:rPr lang="en-US" dirty="0"/>
              <a:t>Sinha, N.K. and Gupta, M. M.: “Soft Computing and Intelligent Systems - Theory and Applications”, Academic Press. </a:t>
            </a:r>
          </a:p>
          <a:p>
            <a:pPr marL="514350" indent="-514350" algn="just">
              <a:buAutoNum type="arabicPeriod"/>
            </a:pPr>
            <a:r>
              <a:rPr lang="en-US" dirty="0"/>
              <a:t> Neural Networks, Fuzzy Logic and Genetic Algorithms: Synthesis, and Applications, S. </a:t>
            </a:r>
            <a:r>
              <a:rPr lang="en-US" dirty="0" err="1"/>
              <a:t>Rajasekaran</a:t>
            </a:r>
            <a:r>
              <a:rPr lang="en-US" dirty="0"/>
              <a:t>, and G. A. Vijayalakshmi Pai, Prentice Hall of India, 2007.</a:t>
            </a:r>
          </a:p>
          <a:p>
            <a:pPr marL="0" indent="0" algn="just">
              <a:buNone/>
            </a:pPr>
            <a:r>
              <a:rPr lang="en-US" dirty="0"/>
              <a:t>Reference Books: </a:t>
            </a:r>
          </a:p>
          <a:p>
            <a:pPr marL="514350" indent="-514350" algn="just">
              <a:buAutoNum type="arabicPeriod"/>
            </a:pPr>
            <a:r>
              <a:rPr lang="en-US" dirty="0"/>
              <a:t>Soft Computing, D. K. </a:t>
            </a:r>
            <a:r>
              <a:rPr lang="en-US" dirty="0" err="1"/>
              <a:t>Pratihar</a:t>
            </a:r>
            <a:r>
              <a:rPr lang="en-US" dirty="0"/>
              <a:t>, </a:t>
            </a:r>
            <a:r>
              <a:rPr lang="en-US" dirty="0" err="1"/>
              <a:t>Narosa</a:t>
            </a:r>
            <a:r>
              <a:rPr lang="en-US" dirty="0"/>
              <a:t>, 2008. </a:t>
            </a:r>
          </a:p>
          <a:p>
            <a:pPr marL="514350" indent="-514350" algn="just">
              <a:buAutoNum type="arabicPeriod"/>
            </a:pPr>
            <a:r>
              <a:rPr lang="en-US" dirty="0"/>
              <a:t>Jang, J-S. R., </a:t>
            </a:r>
            <a:r>
              <a:rPr lang="en-US" dirty="0" err="1"/>
              <a:t>Sun,C</a:t>
            </a:r>
            <a:r>
              <a:rPr lang="en-US" dirty="0"/>
              <a:t>-T, </a:t>
            </a:r>
            <a:r>
              <a:rPr lang="en-US" dirty="0" err="1"/>
              <a:t>Mizutani</a:t>
            </a:r>
            <a:r>
              <a:rPr lang="en-US" dirty="0"/>
              <a:t>, E.: “Neuro–Fuzzy and Soft Computing”, </a:t>
            </a:r>
          </a:p>
        </p:txBody>
      </p:sp>
      <p:sp>
        <p:nvSpPr>
          <p:cNvPr id="6" name="Title 5">
            <a:extLst>
              <a:ext uri="{FF2B5EF4-FFF2-40B4-BE49-F238E27FC236}">
                <a16:creationId xmlns:a16="http://schemas.microsoft.com/office/drawing/2014/main" id="{515CDE48-00E2-4DE7-BC0C-8D5FD549DFCC}"/>
              </a:ext>
            </a:extLst>
          </p:cNvPr>
          <p:cNvSpPr>
            <a:spLocks noGrp="1"/>
          </p:cNvSpPr>
          <p:nvPr>
            <p:ph type="title"/>
          </p:nvPr>
        </p:nvSpPr>
        <p:spPr>
          <a:xfrm>
            <a:off x="705678" y="143944"/>
            <a:ext cx="10515600" cy="1325563"/>
          </a:xfrm>
        </p:spPr>
        <p:txBody>
          <a:bodyPr/>
          <a:lstStyle/>
          <a:p>
            <a:r>
              <a:rPr lang="en-IN" dirty="0"/>
              <a:t>Syllabus</a:t>
            </a:r>
          </a:p>
        </p:txBody>
      </p:sp>
    </p:spTree>
    <p:extLst>
      <p:ext uri="{BB962C8B-B14F-4D97-AF65-F5344CB8AC3E}">
        <p14:creationId xmlns:p14="http://schemas.microsoft.com/office/powerpoint/2010/main" val="61226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D45C2-2B71-4A02-8C04-FF1BCBDAD49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3926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70364-3B02-4546-9A6A-8643AB887CD8}"/>
              </a:ext>
            </a:extLst>
          </p:cNvPr>
          <p:cNvPicPr>
            <a:picLocks noChangeAspect="1"/>
          </p:cNvPicPr>
          <p:nvPr/>
        </p:nvPicPr>
        <p:blipFill>
          <a:blip r:embed="rId2"/>
          <a:stretch>
            <a:fillRect/>
          </a:stretch>
        </p:blipFill>
        <p:spPr>
          <a:xfrm>
            <a:off x="795130" y="331305"/>
            <a:ext cx="10853529" cy="4127153"/>
          </a:xfrm>
          <a:prstGeom prst="rect">
            <a:avLst/>
          </a:prstGeom>
        </p:spPr>
      </p:pic>
    </p:spTree>
    <p:extLst>
      <p:ext uri="{BB962C8B-B14F-4D97-AF65-F5344CB8AC3E}">
        <p14:creationId xmlns:p14="http://schemas.microsoft.com/office/powerpoint/2010/main" val="177760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B70E7-6FFE-48CE-BEC5-90857281EA64}"/>
              </a:ext>
            </a:extLst>
          </p:cNvPr>
          <p:cNvPicPr>
            <a:picLocks noChangeAspect="1"/>
          </p:cNvPicPr>
          <p:nvPr/>
        </p:nvPicPr>
        <p:blipFill>
          <a:blip r:embed="rId2"/>
          <a:stretch>
            <a:fillRect/>
          </a:stretch>
        </p:blipFill>
        <p:spPr>
          <a:xfrm>
            <a:off x="198783" y="437322"/>
            <a:ext cx="11622156" cy="4929808"/>
          </a:xfrm>
          <a:prstGeom prst="rect">
            <a:avLst/>
          </a:prstGeom>
        </p:spPr>
      </p:pic>
    </p:spTree>
    <p:extLst>
      <p:ext uri="{BB962C8B-B14F-4D97-AF65-F5344CB8AC3E}">
        <p14:creationId xmlns:p14="http://schemas.microsoft.com/office/powerpoint/2010/main" val="23458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2FCBD-5B9E-47D1-991C-3A14F5DDC502}"/>
              </a:ext>
            </a:extLst>
          </p:cNvPr>
          <p:cNvPicPr>
            <a:picLocks noChangeAspect="1"/>
          </p:cNvPicPr>
          <p:nvPr/>
        </p:nvPicPr>
        <p:blipFill>
          <a:blip r:embed="rId2"/>
          <a:stretch>
            <a:fillRect/>
          </a:stretch>
        </p:blipFill>
        <p:spPr>
          <a:xfrm>
            <a:off x="106017" y="145773"/>
            <a:ext cx="11701670" cy="6347791"/>
          </a:xfrm>
          <a:prstGeom prst="rect">
            <a:avLst/>
          </a:prstGeom>
        </p:spPr>
      </p:pic>
    </p:spTree>
    <p:extLst>
      <p:ext uri="{BB962C8B-B14F-4D97-AF65-F5344CB8AC3E}">
        <p14:creationId xmlns:p14="http://schemas.microsoft.com/office/powerpoint/2010/main" val="2616113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7FD9F-E256-4CCA-8170-1BD880BE61F3}"/>
              </a:ext>
            </a:extLst>
          </p:cNvPr>
          <p:cNvPicPr>
            <a:picLocks noChangeAspect="1"/>
          </p:cNvPicPr>
          <p:nvPr/>
        </p:nvPicPr>
        <p:blipFill>
          <a:blip r:embed="rId2"/>
          <a:stretch>
            <a:fillRect/>
          </a:stretch>
        </p:blipFill>
        <p:spPr>
          <a:xfrm>
            <a:off x="132522" y="0"/>
            <a:ext cx="11767930" cy="6559826"/>
          </a:xfrm>
          <a:prstGeom prst="rect">
            <a:avLst/>
          </a:prstGeom>
        </p:spPr>
      </p:pic>
    </p:spTree>
    <p:extLst>
      <p:ext uri="{BB962C8B-B14F-4D97-AF65-F5344CB8AC3E}">
        <p14:creationId xmlns:p14="http://schemas.microsoft.com/office/powerpoint/2010/main" val="2709774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158B0-6F58-4501-B125-7A917C737A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0584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C43D0-2034-49F3-AAAE-D201A03099E1}"/>
              </a:ext>
            </a:extLst>
          </p:cNvPr>
          <p:cNvPicPr>
            <a:picLocks noChangeAspect="1"/>
          </p:cNvPicPr>
          <p:nvPr/>
        </p:nvPicPr>
        <p:blipFill>
          <a:blip r:embed="rId2"/>
          <a:stretch>
            <a:fillRect/>
          </a:stretch>
        </p:blipFill>
        <p:spPr>
          <a:xfrm>
            <a:off x="1219200" y="1476395"/>
            <a:ext cx="8998226" cy="3905210"/>
          </a:xfrm>
          <a:prstGeom prst="rect">
            <a:avLst/>
          </a:prstGeom>
        </p:spPr>
      </p:pic>
    </p:spTree>
    <p:extLst>
      <p:ext uri="{BB962C8B-B14F-4D97-AF65-F5344CB8AC3E}">
        <p14:creationId xmlns:p14="http://schemas.microsoft.com/office/powerpoint/2010/main" val="1901069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8BCD8-C138-4BC2-A4EB-FA6C4E26C74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103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FE35CD-3138-4B46-AB39-FE092BCCAEEF}"/>
              </a:ext>
            </a:extLst>
          </p:cNvPr>
          <p:cNvPicPr>
            <a:picLocks noChangeAspect="1"/>
          </p:cNvPicPr>
          <p:nvPr/>
        </p:nvPicPr>
        <p:blipFill>
          <a:blip r:embed="rId2"/>
          <a:stretch>
            <a:fillRect/>
          </a:stretch>
        </p:blipFill>
        <p:spPr>
          <a:xfrm>
            <a:off x="548722" y="2579619"/>
            <a:ext cx="9390407" cy="4059306"/>
          </a:xfrm>
          <a:prstGeom prst="rect">
            <a:avLst/>
          </a:prstGeom>
        </p:spPr>
      </p:pic>
      <p:pic>
        <p:nvPicPr>
          <p:cNvPr id="13" name="Picture 12">
            <a:extLst>
              <a:ext uri="{FF2B5EF4-FFF2-40B4-BE49-F238E27FC236}">
                <a16:creationId xmlns:a16="http://schemas.microsoft.com/office/drawing/2014/main" id="{E5972CAF-B249-4227-9AAC-459505B97576}"/>
              </a:ext>
            </a:extLst>
          </p:cNvPr>
          <p:cNvPicPr>
            <a:picLocks noChangeAspect="1"/>
          </p:cNvPicPr>
          <p:nvPr/>
        </p:nvPicPr>
        <p:blipFill>
          <a:blip r:embed="rId3"/>
          <a:stretch>
            <a:fillRect/>
          </a:stretch>
        </p:blipFill>
        <p:spPr>
          <a:xfrm>
            <a:off x="342900" y="219075"/>
            <a:ext cx="7934325" cy="2152650"/>
          </a:xfrm>
          <a:prstGeom prst="rect">
            <a:avLst/>
          </a:prstGeom>
        </p:spPr>
      </p:pic>
    </p:spTree>
    <p:extLst>
      <p:ext uri="{BB962C8B-B14F-4D97-AF65-F5344CB8AC3E}">
        <p14:creationId xmlns:p14="http://schemas.microsoft.com/office/powerpoint/2010/main" val="254403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90245F-BFBC-4F49-897F-0986DD2AD2E5}"/>
              </a:ext>
            </a:extLst>
          </p:cNvPr>
          <p:cNvPicPr>
            <a:picLocks noChangeAspect="1"/>
          </p:cNvPicPr>
          <p:nvPr/>
        </p:nvPicPr>
        <p:blipFill>
          <a:blip r:embed="rId2"/>
          <a:stretch>
            <a:fillRect/>
          </a:stretch>
        </p:blipFill>
        <p:spPr>
          <a:xfrm>
            <a:off x="500269" y="1444488"/>
            <a:ext cx="10853531" cy="4420459"/>
          </a:xfrm>
          <a:prstGeom prst="rect">
            <a:avLst/>
          </a:prstGeom>
        </p:spPr>
      </p:pic>
      <p:sp>
        <p:nvSpPr>
          <p:cNvPr id="4" name="Title 3">
            <a:extLst>
              <a:ext uri="{FF2B5EF4-FFF2-40B4-BE49-F238E27FC236}">
                <a16:creationId xmlns:a16="http://schemas.microsoft.com/office/drawing/2014/main" id="{CF14C4D1-ED0D-410A-AA8D-3BA653F673BB}"/>
              </a:ext>
            </a:extLst>
          </p:cNvPr>
          <p:cNvSpPr>
            <a:spLocks noGrp="1"/>
          </p:cNvSpPr>
          <p:nvPr>
            <p:ph type="title"/>
          </p:nvPr>
        </p:nvSpPr>
        <p:spPr>
          <a:xfrm>
            <a:off x="838200" y="365126"/>
            <a:ext cx="10515600" cy="1079362"/>
          </a:xfrm>
        </p:spPr>
        <p:txBody>
          <a:bodyPr>
            <a:normAutofit fontScale="90000"/>
          </a:bodyPr>
          <a:lstStyle/>
          <a:p>
            <a:r>
              <a:rPr lang="en-IN" b="1" dirty="0"/>
              <a:t>Comparison between Roulette-wheel selection and Rank-based selection</a:t>
            </a:r>
          </a:p>
        </p:txBody>
      </p:sp>
      <p:pic>
        <p:nvPicPr>
          <p:cNvPr id="8" name="Picture 7">
            <a:extLst>
              <a:ext uri="{FF2B5EF4-FFF2-40B4-BE49-F238E27FC236}">
                <a16:creationId xmlns:a16="http://schemas.microsoft.com/office/drawing/2014/main" id="{F37CE9B9-C65C-454B-B331-3DF408B0CFBD}"/>
              </a:ext>
            </a:extLst>
          </p:cNvPr>
          <p:cNvPicPr>
            <a:picLocks noChangeAspect="1"/>
          </p:cNvPicPr>
          <p:nvPr/>
        </p:nvPicPr>
        <p:blipFill rotWithShape="1">
          <a:blip r:embed="rId3"/>
          <a:srcRect b="5590"/>
          <a:stretch/>
        </p:blipFill>
        <p:spPr>
          <a:xfrm>
            <a:off x="838200" y="6096000"/>
            <a:ext cx="5762625" cy="503583"/>
          </a:xfrm>
          <a:prstGeom prst="rect">
            <a:avLst/>
          </a:prstGeom>
        </p:spPr>
      </p:pic>
    </p:spTree>
    <p:extLst>
      <p:ext uri="{BB962C8B-B14F-4D97-AF65-F5344CB8AC3E}">
        <p14:creationId xmlns:p14="http://schemas.microsoft.com/office/powerpoint/2010/main" val="48620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650D99-9C83-4C7B-B4EC-98388FF11945}"/>
              </a:ext>
            </a:extLst>
          </p:cNvPr>
          <p:cNvPicPr>
            <a:picLocks noChangeAspect="1"/>
          </p:cNvPicPr>
          <p:nvPr/>
        </p:nvPicPr>
        <p:blipFill>
          <a:blip r:embed="rId2"/>
          <a:stretch>
            <a:fillRect/>
          </a:stretch>
        </p:blipFill>
        <p:spPr>
          <a:xfrm>
            <a:off x="457200" y="318053"/>
            <a:ext cx="11277600" cy="3613197"/>
          </a:xfrm>
          <a:prstGeom prst="rect">
            <a:avLst/>
          </a:prstGeom>
        </p:spPr>
      </p:pic>
    </p:spTree>
    <p:extLst>
      <p:ext uri="{BB962C8B-B14F-4D97-AF65-F5344CB8AC3E}">
        <p14:creationId xmlns:p14="http://schemas.microsoft.com/office/powerpoint/2010/main" val="2461847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D2DB83-7DDA-46FD-9ECC-9D1DD7F04507}"/>
              </a:ext>
            </a:extLst>
          </p:cNvPr>
          <p:cNvPicPr>
            <a:picLocks noChangeAspect="1"/>
          </p:cNvPicPr>
          <p:nvPr/>
        </p:nvPicPr>
        <p:blipFill>
          <a:blip r:embed="rId2"/>
          <a:stretch>
            <a:fillRect/>
          </a:stretch>
        </p:blipFill>
        <p:spPr>
          <a:xfrm>
            <a:off x="770656" y="195470"/>
            <a:ext cx="9924039" cy="2057400"/>
          </a:xfrm>
          <a:prstGeom prst="rect">
            <a:avLst/>
          </a:prstGeom>
        </p:spPr>
      </p:pic>
      <p:pic>
        <p:nvPicPr>
          <p:cNvPr id="4" name="Picture 3">
            <a:extLst>
              <a:ext uri="{FF2B5EF4-FFF2-40B4-BE49-F238E27FC236}">
                <a16:creationId xmlns:a16="http://schemas.microsoft.com/office/drawing/2014/main" id="{AF16626D-FDC2-4F00-AC7B-C441342A6006}"/>
              </a:ext>
            </a:extLst>
          </p:cNvPr>
          <p:cNvPicPr>
            <a:picLocks noChangeAspect="1"/>
          </p:cNvPicPr>
          <p:nvPr/>
        </p:nvPicPr>
        <p:blipFill>
          <a:blip r:embed="rId3"/>
          <a:stretch>
            <a:fillRect/>
          </a:stretch>
        </p:blipFill>
        <p:spPr>
          <a:xfrm>
            <a:off x="770656" y="2091112"/>
            <a:ext cx="9924039" cy="2514019"/>
          </a:xfrm>
          <a:prstGeom prst="rect">
            <a:avLst/>
          </a:prstGeom>
        </p:spPr>
      </p:pic>
      <p:pic>
        <p:nvPicPr>
          <p:cNvPr id="3" name="Picture 2">
            <a:extLst>
              <a:ext uri="{FF2B5EF4-FFF2-40B4-BE49-F238E27FC236}">
                <a16:creationId xmlns:a16="http://schemas.microsoft.com/office/drawing/2014/main" id="{18FBDE29-4A19-45D5-8996-376A9BA161A8}"/>
              </a:ext>
            </a:extLst>
          </p:cNvPr>
          <p:cNvPicPr>
            <a:picLocks noChangeAspect="1"/>
          </p:cNvPicPr>
          <p:nvPr/>
        </p:nvPicPr>
        <p:blipFill>
          <a:blip r:embed="rId4"/>
          <a:stretch>
            <a:fillRect/>
          </a:stretch>
        </p:blipFill>
        <p:spPr>
          <a:xfrm>
            <a:off x="4055165" y="4605131"/>
            <a:ext cx="2682538" cy="1676399"/>
          </a:xfrm>
          <a:prstGeom prst="rect">
            <a:avLst/>
          </a:prstGeom>
        </p:spPr>
      </p:pic>
    </p:spTree>
    <p:extLst>
      <p:ext uri="{BB962C8B-B14F-4D97-AF65-F5344CB8AC3E}">
        <p14:creationId xmlns:p14="http://schemas.microsoft.com/office/powerpoint/2010/main" val="3451551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577F7F-F78D-4290-A525-1D67B0B44E19}"/>
              </a:ext>
            </a:extLst>
          </p:cNvPr>
          <p:cNvPicPr>
            <a:picLocks noChangeAspect="1"/>
          </p:cNvPicPr>
          <p:nvPr/>
        </p:nvPicPr>
        <p:blipFill rotWithShape="1">
          <a:blip r:embed="rId2"/>
          <a:srcRect t="22795"/>
          <a:stretch/>
        </p:blipFill>
        <p:spPr>
          <a:xfrm>
            <a:off x="331304" y="1630017"/>
            <a:ext cx="10137913" cy="4757530"/>
          </a:xfrm>
          <a:prstGeom prst="rect">
            <a:avLst/>
          </a:prstGeom>
        </p:spPr>
      </p:pic>
      <p:sp>
        <p:nvSpPr>
          <p:cNvPr id="2" name="Title 1">
            <a:extLst>
              <a:ext uri="{FF2B5EF4-FFF2-40B4-BE49-F238E27FC236}">
                <a16:creationId xmlns:a16="http://schemas.microsoft.com/office/drawing/2014/main" id="{20C706A1-DB66-46FB-935C-8343D5D750AC}"/>
              </a:ext>
            </a:extLst>
          </p:cNvPr>
          <p:cNvSpPr>
            <a:spLocks noGrp="1"/>
          </p:cNvSpPr>
          <p:nvPr>
            <p:ph type="title"/>
          </p:nvPr>
        </p:nvSpPr>
        <p:spPr>
          <a:xfrm>
            <a:off x="477078" y="304454"/>
            <a:ext cx="10515600" cy="1325563"/>
          </a:xfrm>
        </p:spPr>
        <p:txBody>
          <a:bodyPr/>
          <a:lstStyle/>
          <a:p>
            <a:r>
              <a:rPr lang="en-IN" b="1" dirty="0"/>
              <a:t>Effectiveness of any selection scheme</a:t>
            </a:r>
          </a:p>
        </p:txBody>
      </p:sp>
    </p:spTree>
    <p:extLst>
      <p:ext uri="{BB962C8B-B14F-4D97-AF65-F5344CB8AC3E}">
        <p14:creationId xmlns:p14="http://schemas.microsoft.com/office/powerpoint/2010/main" val="12802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C127E0-F06A-41E4-B477-2657CD546457}"/>
              </a:ext>
            </a:extLst>
          </p:cNvPr>
          <p:cNvPicPr>
            <a:picLocks noChangeAspect="1"/>
          </p:cNvPicPr>
          <p:nvPr/>
        </p:nvPicPr>
        <p:blipFill rotWithShape="1">
          <a:blip r:embed="rId2"/>
          <a:srcRect t="10609"/>
          <a:stretch/>
        </p:blipFill>
        <p:spPr>
          <a:xfrm>
            <a:off x="304800" y="1484244"/>
            <a:ext cx="11145078" cy="5247860"/>
          </a:xfrm>
          <a:prstGeom prst="rect">
            <a:avLst/>
          </a:prstGeom>
        </p:spPr>
      </p:pic>
      <p:sp>
        <p:nvSpPr>
          <p:cNvPr id="4" name="Title 1">
            <a:extLst>
              <a:ext uri="{FF2B5EF4-FFF2-40B4-BE49-F238E27FC236}">
                <a16:creationId xmlns:a16="http://schemas.microsoft.com/office/drawing/2014/main" id="{B9D146A1-00D2-445F-8F87-62493324EAEF}"/>
              </a:ext>
            </a:extLst>
          </p:cNvPr>
          <p:cNvSpPr txBox="1">
            <a:spLocks/>
          </p:cNvSpPr>
          <p:nvPr/>
        </p:nvSpPr>
        <p:spPr>
          <a:xfrm>
            <a:off x="477078" y="304455"/>
            <a:ext cx="10515600" cy="9014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t>Effectiveness of any selection scheme</a:t>
            </a:r>
            <a:endParaRPr lang="en-IN" b="1" dirty="0"/>
          </a:p>
        </p:txBody>
      </p:sp>
    </p:spTree>
    <p:extLst>
      <p:ext uri="{BB962C8B-B14F-4D97-AF65-F5344CB8AC3E}">
        <p14:creationId xmlns:p14="http://schemas.microsoft.com/office/powerpoint/2010/main" val="3960865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1B59C-1A81-4A65-9C5D-53920314432D}"/>
              </a:ext>
            </a:extLst>
          </p:cNvPr>
          <p:cNvPicPr>
            <a:picLocks noChangeAspect="1"/>
          </p:cNvPicPr>
          <p:nvPr/>
        </p:nvPicPr>
        <p:blipFill rotWithShape="1">
          <a:blip r:embed="rId2"/>
          <a:srcRect l="6272" t="14502" r="6737" b="16017"/>
          <a:stretch/>
        </p:blipFill>
        <p:spPr>
          <a:xfrm>
            <a:off x="407504" y="1192695"/>
            <a:ext cx="11532705" cy="5446644"/>
          </a:xfrm>
          <a:prstGeom prst="rect">
            <a:avLst/>
          </a:prstGeom>
        </p:spPr>
      </p:pic>
      <p:sp>
        <p:nvSpPr>
          <p:cNvPr id="2" name="Title 1">
            <a:extLst>
              <a:ext uri="{FF2B5EF4-FFF2-40B4-BE49-F238E27FC236}">
                <a16:creationId xmlns:a16="http://schemas.microsoft.com/office/drawing/2014/main" id="{3CE57FBD-9232-4367-BECA-90DA03BD2D37}"/>
              </a:ext>
            </a:extLst>
          </p:cNvPr>
          <p:cNvSpPr>
            <a:spLocks noGrp="1"/>
          </p:cNvSpPr>
          <p:nvPr>
            <p:ph type="title"/>
          </p:nvPr>
        </p:nvSpPr>
        <p:spPr>
          <a:xfrm>
            <a:off x="407504" y="0"/>
            <a:ext cx="10515600" cy="1325563"/>
          </a:xfrm>
        </p:spPr>
        <p:txBody>
          <a:bodyPr/>
          <a:lstStyle/>
          <a:p>
            <a:r>
              <a:rPr lang="en-IN" b="1" dirty="0"/>
              <a:t>Analysis of different selection strategies</a:t>
            </a:r>
          </a:p>
        </p:txBody>
      </p:sp>
    </p:spTree>
    <p:extLst>
      <p:ext uri="{BB962C8B-B14F-4D97-AF65-F5344CB8AC3E}">
        <p14:creationId xmlns:p14="http://schemas.microsoft.com/office/powerpoint/2010/main" val="252572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2190CC-8714-44B9-9B96-8039C4618E67}"/>
              </a:ext>
            </a:extLst>
          </p:cNvPr>
          <p:cNvPicPr>
            <a:picLocks noChangeAspect="1"/>
          </p:cNvPicPr>
          <p:nvPr/>
        </p:nvPicPr>
        <p:blipFill>
          <a:blip r:embed="rId2"/>
          <a:stretch>
            <a:fillRect/>
          </a:stretch>
        </p:blipFill>
        <p:spPr>
          <a:xfrm>
            <a:off x="119269" y="132521"/>
            <a:ext cx="12072731" cy="6520070"/>
          </a:xfrm>
          <a:prstGeom prst="rect">
            <a:avLst/>
          </a:prstGeom>
        </p:spPr>
      </p:pic>
    </p:spTree>
    <p:extLst>
      <p:ext uri="{BB962C8B-B14F-4D97-AF65-F5344CB8AC3E}">
        <p14:creationId xmlns:p14="http://schemas.microsoft.com/office/powerpoint/2010/main" val="1971389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44215-6988-4B37-9CA8-2C6B2CECE5A6}"/>
              </a:ext>
            </a:extLst>
          </p:cNvPr>
          <p:cNvPicPr>
            <a:picLocks noChangeAspect="1"/>
          </p:cNvPicPr>
          <p:nvPr/>
        </p:nvPicPr>
        <p:blipFill rotWithShape="1">
          <a:blip r:embed="rId2"/>
          <a:srcRect r="3562"/>
          <a:stretch/>
        </p:blipFill>
        <p:spPr>
          <a:xfrm>
            <a:off x="278295" y="251791"/>
            <a:ext cx="11569148" cy="6202017"/>
          </a:xfrm>
          <a:prstGeom prst="rect">
            <a:avLst/>
          </a:prstGeom>
        </p:spPr>
      </p:pic>
    </p:spTree>
    <p:extLst>
      <p:ext uri="{BB962C8B-B14F-4D97-AF65-F5344CB8AC3E}">
        <p14:creationId xmlns:p14="http://schemas.microsoft.com/office/powerpoint/2010/main" val="4051745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419A8-233E-45DB-A093-856D813AD8BB}"/>
              </a:ext>
            </a:extLst>
          </p:cNvPr>
          <p:cNvPicPr>
            <a:picLocks noChangeAspect="1"/>
          </p:cNvPicPr>
          <p:nvPr/>
        </p:nvPicPr>
        <p:blipFill>
          <a:blip r:embed="rId2"/>
          <a:stretch>
            <a:fillRect/>
          </a:stretch>
        </p:blipFill>
        <p:spPr>
          <a:xfrm>
            <a:off x="330412" y="542522"/>
            <a:ext cx="6839905" cy="2886478"/>
          </a:xfrm>
          <a:prstGeom prst="rect">
            <a:avLst/>
          </a:prstGeom>
        </p:spPr>
      </p:pic>
    </p:spTree>
    <p:extLst>
      <p:ext uri="{BB962C8B-B14F-4D97-AF65-F5344CB8AC3E}">
        <p14:creationId xmlns:p14="http://schemas.microsoft.com/office/powerpoint/2010/main" val="362204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AD598-544F-4611-84B6-28FDD23944AA}"/>
              </a:ext>
            </a:extLst>
          </p:cNvPr>
          <p:cNvPicPr>
            <a:picLocks noChangeAspect="1"/>
          </p:cNvPicPr>
          <p:nvPr/>
        </p:nvPicPr>
        <p:blipFill>
          <a:blip r:embed="rId2"/>
          <a:stretch>
            <a:fillRect/>
          </a:stretch>
        </p:blipFill>
        <p:spPr>
          <a:xfrm>
            <a:off x="212035" y="251791"/>
            <a:ext cx="11423374" cy="4439447"/>
          </a:xfrm>
          <a:prstGeom prst="rect">
            <a:avLst/>
          </a:prstGeom>
        </p:spPr>
      </p:pic>
    </p:spTree>
    <p:extLst>
      <p:ext uri="{BB962C8B-B14F-4D97-AF65-F5344CB8AC3E}">
        <p14:creationId xmlns:p14="http://schemas.microsoft.com/office/powerpoint/2010/main" val="3915759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03A86-EFAD-4210-92C7-A354D1529FE3}"/>
              </a:ext>
            </a:extLst>
          </p:cNvPr>
          <p:cNvPicPr>
            <a:picLocks noChangeAspect="1"/>
          </p:cNvPicPr>
          <p:nvPr/>
        </p:nvPicPr>
        <p:blipFill>
          <a:blip r:embed="rId2"/>
          <a:stretch>
            <a:fillRect/>
          </a:stretch>
        </p:blipFill>
        <p:spPr>
          <a:xfrm>
            <a:off x="225287" y="463826"/>
            <a:ext cx="10972800" cy="4360781"/>
          </a:xfrm>
          <a:prstGeom prst="rect">
            <a:avLst/>
          </a:prstGeom>
        </p:spPr>
      </p:pic>
    </p:spTree>
    <p:extLst>
      <p:ext uri="{BB962C8B-B14F-4D97-AF65-F5344CB8AC3E}">
        <p14:creationId xmlns:p14="http://schemas.microsoft.com/office/powerpoint/2010/main" val="1505425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6CD236-7E36-48D1-8EA5-22734F909F2F}"/>
              </a:ext>
            </a:extLst>
          </p:cNvPr>
          <p:cNvPicPr>
            <a:picLocks noChangeAspect="1"/>
          </p:cNvPicPr>
          <p:nvPr/>
        </p:nvPicPr>
        <p:blipFill>
          <a:blip r:embed="rId2"/>
          <a:stretch>
            <a:fillRect/>
          </a:stretch>
        </p:blipFill>
        <p:spPr>
          <a:xfrm>
            <a:off x="238539" y="145774"/>
            <a:ext cx="11290852" cy="6712226"/>
          </a:xfrm>
          <a:prstGeom prst="rect">
            <a:avLst/>
          </a:prstGeom>
        </p:spPr>
      </p:pic>
    </p:spTree>
    <p:extLst>
      <p:ext uri="{BB962C8B-B14F-4D97-AF65-F5344CB8AC3E}">
        <p14:creationId xmlns:p14="http://schemas.microsoft.com/office/powerpoint/2010/main" val="32567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80732-303A-4307-AFFC-1802BAB4DB75}"/>
              </a:ext>
            </a:extLst>
          </p:cNvPr>
          <p:cNvPicPr>
            <a:picLocks noChangeAspect="1"/>
          </p:cNvPicPr>
          <p:nvPr/>
        </p:nvPicPr>
        <p:blipFill>
          <a:blip r:embed="rId2"/>
          <a:stretch>
            <a:fillRect/>
          </a:stretch>
        </p:blipFill>
        <p:spPr>
          <a:xfrm>
            <a:off x="145774" y="0"/>
            <a:ext cx="11675165" cy="6758609"/>
          </a:xfrm>
          <a:prstGeom prst="rect">
            <a:avLst/>
          </a:prstGeom>
        </p:spPr>
      </p:pic>
    </p:spTree>
    <p:extLst>
      <p:ext uri="{BB962C8B-B14F-4D97-AF65-F5344CB8AC3E}">
        <p14:creationId xmlns:p14="http://schemas.microsoft.com/office/powerpoint/2010/main" val="208880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92DE08-BE07-48AA-B0E7-702C6ACADBBC}"/>
              </a:ext>
            </a:extLst>
          </p:cNvPr>
          <p:cNvPicPr>
            <a:picLocks noChangeAspect="1"/>
          </p:cNvPicPr>
          <p:nvPr/>
        </p:nvPicPr>
        <p:blipFill>
          <a:blip r:embed="rId2"/>
          <a:stretch>
            <a:fillRect/>
          </a:stretch>
        </p:blipFill>
        <p:spPr>
          <a:xfrm>
            <a:off x="516835" y="357809"/>
            <a:ext cx="9139471" cy="2266620"/>
          </a:xfrm>
          <a:prstGeom prst="rect">
            <a:avLst/>
          </a:prstGeom>
        </p:spPr>
      </p:pic>
    </p:spTree>
    <p:extLst>
      <p:ext uri="{BB962C8B-B14F-4D97-AF65-F5344CB8AC3E}">
        <p14:creationId xmlns:p14="http://schemas.microsoft.com/office/powerpoint/2010/main" val="3196687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4248D-6C3F-4EF1-9A79-83AB7C0D0665}"/>
              </a:ext>
            </a:extLst>
          </p:cNvPr>
          <p:cNvPicPr>
            <a:picLocks noChangeAspect="1"/>
          </p:cNvPicPr>
          <p:nvPr/>
        </p:nvPicPr>
        <p:blipFill>
          <a:blip r:embed="rId2"/>
          <a:stretch>
            <a:fillRect/>
          </a:stretch>
        </p:blipFill>
        <p:spPr>
          <a:xfrm>
            <a:off x="188642" y="49127"/>
            <a:ext cx="11539532" cy="2491949"/>
          </a:xfrm>
          <a:prstGeom prst="rect">
            <a:avLst/>
          </a:prstGeom>
        </p:spPr>
      </p:pic>
      <p:pic>
        <p:nvPicPr>
          <p:cNvPr id="5" name="Picture 4">
            <a:extLst>
              <a:ext uri="{FF2B5EF4-FFF2-40B4-BE49-F238E27FC236}">
                <a16:creationId xmlns:a16="http://schemas.microsoft.com/office/drawing/2014/main" id="{32D8955D-1B09-4CED-B809-37809E7F3F51}"/>
              </a:ext>
            </a:extLst>
          </p:cNvPr>
          <p:cNvPicPr>
            <a:picLocks noChangeAspect="1"/>
          </p:cNvPicPr>
          <p:nvPr/>
        </p:nvPicPr>
        <p:blipFill>
          <a:blip r:embed="rId3"/>
          <a:stretch>
            <a:fillRect/>
          </a:stretch>
        </p:blipFill>
        <p:spPr>
          <a:xfrm>
            <a:off x="228399" y="2408284"/>
            <a:ext cx="11499775" cy="4449716"/>
          </a:xfrm>
          <a:prstGeom prst="rect">
            <a:avLst/>
          </a:prstGeom>
        </p:spPr>
      </p:pic>
    </p:spTree>
    <p:extLst>
      <p:ext uri="{BB962C8B-B14F-4D97-AF65-F5344CB8AC3E}">
        <p14:creationId xmlns:p14="http://schemas.microsoft.com/office/powerpoint/2010/main" val="420008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4F1F9-69AD-4BB3-9211-35085D93FDD5}"/>
              </a:ext>
            </a:extLst>
          </p:cNvPr>
          <p:cNvPicPr>
            <a:picLocks noChangeAspect="1"/>
          </p:cNvPicPr>
          <p:nvPr/>
        </p:nvPicPr>
        <p:blipFill>
          <a:blip r:embed="rId2"/>
          <a:stretch>
            <a:fillRect/>
          </a:stretch>
        </p:blipFill>
        <p:spPr>
          <a:xfrm>
            <a:off x="0" y="0"/>
            <a:ext cx="12192000" cy="6957391"/>
          </a:xfrm>
          <a:prstGeom prst="rect">
            <a:avLst/>
          </a:prstGeom>
        </p:spPr>
      </p:pic>
    </p:spTree>
    <p:extLst>
      <p:ext uri="{BB962C8B-B14F-4D97-AF65-F5344CB8AC3E}">
        <p14:creationId xmlns:p14="http://schemas.microsoft.com/office/powerpoint/2010/main" val="3529039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34FF49-B1D2-439C-90A2-C9183D545CB6}"/>
              </a:ext>
            </a:extLst>
          </p:cNvPr>
          <p:cNvPicPr>
            <a:picLocks noChangeAspect="1"/>
          </p:cNvPicPr>
          <p:nvPr/>
        </p:nvPicPr>
        <p:blipFill>
          <a:blip r:embed="rId2"/>
          <a:stretch>
            <a:fillRect/>
          </a:stretch>
        </p:blipFill>
        <p:spPr>
          <a:xfrm>
            <a:off x="172278" y="542649"/>
            <a:ext cx="11555896" cy="6149699"/>
          </a:xfrm>
          <a:prstGeom prst="rect">
            <a:avLst/>
          </a:prstGeom>
        </p:spPr>
      </p:pic>
      <p:sp>
        <p:nvSpPr>
          <p:cNvPr id="2" name="Title 1">
            <a:extLst>
              <a:ext uri="{FF2B5EF4-FFF2-40B4-BE49-F238E27FC236}">
                <a16:creationId xmlns:a16="http://schemas.microsoft.com/office/drawing/2014/main" id="{4D1C3ACB-E75E-4328-86F5-1D1D1112D208}"/>
              </a:ext>
            </a:extLst>
          </p:cNvPr>
          <p:cNvSpPr>
            <a:spLocks noGrp="1"/>
          </p:cNvSpPr>
          <p:nvPr>
            <p:ph type="title"/>
          </p:nvPr>
        </p:nvSpPr>
        <p:spPr>
          <a:xfrm>
            <a:off x="172278" y="165652"/>
            <a:ext cx="10515600" cy="376997"/>
          </a:xfrm>
        </p:spPr>
        <p:txBody>
          <a:bodyPr>
            <a:normAutofit fontScale="90000"/>
          </a:bodyPr>
          <a:lstStyle/>
          <a:p>
            <a:r>
              <a:rPr lang="en-IN" dirty="0"/>
              <a:t>Termination</a:t>
            </a:r>
          </a:p>
        </p:txBody>
      </p:sp>
    </p:spTree>
    <p:extLst>
      <p:ext uri="{BB962C8B-B14F-4D97-AF65-F5344CB8AC3E}">
        <p14:creationId xmlns:p14="http://schemas.microsoft.com/office/powerpoint/2010/main" val="712587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CD84F-3DD0-4A5C-8C6E-C4E276E9F1F6}"/>
              </a:ext>
            </a:extLst>
          </p:cNvPr>
          <p:cNvPicPr>
            <a:picLocks noChangeAspect="1"/>
          </p:cNvPicPr>
          <p:nvPr/>
        </p:nvPicPr>
        <p:blipFill>
          <a:blip r:embed="rId2"/>
          <a:stretch>
            <a:fillRect/>
          </a:stretch>
        </p:blipFill>
        <p:spPr>
          <a:xfrm>
            <a:off x="3366052" y="1510746"/>
            <a:ext cx="5012880" cy="2067339"/>
          </a:xfrm>
          <a:prstGeom prst="rect">
            <a:avLst/>
          </a:prstGeom>
        </p:spPr>
      </p:pic>
    </p:spTree>
    <p:extLst>
      <p:ext uri="{BB962C8B-B14F-4D97-AF65-F5344CB8AC3E}">
        <p14:creationId xmlns:p14="http://schemas.microsoft.com/office/powerpoint/2010/main" val="699609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6157F2-7DCC-4830-B840-C73AD1176247}"/>
              </a:ext>
            </a:extLst>
          </p:cNvPr>
          <p:cNvPicPr>
            <a:picLocks noChangeAspect="1"/>
          </p:cNvPicPr>
          <p:nvPr/>
        </p:nvPicPr>
        <p:blipFill>
          <a:blip r:embed="rId2"/>
          <a:stretch>
            <a:fillRect/>
          </a:stretch>
        </p:blipFill>
        <p:spPr>
          <a:xfrm>
            <a:off x="278296" y="1179443"/>
            <a:ext cx="10509188" cy="4881364"/>
          </a:xfrm>
          <a:prstGeom prst="rect">
            <a:avLst/>
          </a:prstGeom>
        </p:spPr>
      </p:pic>
    </p:spTree>
    <p:extLst>
      <p:ext uri="{BB962C8B-B14F-4D97-AF65-F5344CB8AC3E}">
        <p14:creationId xmlns:p14="http://schemas.microsoft.com/office/powerpoint/2010/main" val="1325602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FDC56-1E58-4B7B-BC35-382FC310AFAB}"/>
              </a:ext>
            </a:extLst>
          </p:cNvPr>
          <p:cNvPicPr>
            <a:picLocks noChangeAspect="1"/>
          </p:cNvPicPr>
          <p:nvPr/>
        </p:nvPicPr>
        <p:blipFill>
          <a:blip r:embed="rId2"/>
          <a:stretch>
            <a:fillRect/>
          </a:stretch>
        </p:blipFill>
        <p:spPr>
          <a:xfrm>
            <a:off x="0" y="0"/>
            <a:ext cx="12191999" cy="6493565"/>
          </a:xfrm>
          <a:prstGeom prst="rect">
            <a:avLst/>
          </a:prstGeom>
        </p:spPr>
      </p:pic>
    </p:spTree>
    <p:extLst>
      <p:ext uri="{BB962C8B-B14F-4D97-AF65-F5344CB8AC3E}">
        <p14:creationId xmlns:p14="http://schemas.microsoft.com/office/powerpoint/2010/main" val="1209357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154B09-825F-476C-87F4-377AA72CD982}"/>
              </a:ext>
            </a:extLst>
          </p:cNvPr>
          <p:cNvPicPr>
            <a:picLocks noChangeAspect="1"/>
          </p:cNvPicPr>
          <p:nvPr/>
        </p:nvPicPr>
        <p:blipFill>
          <a:blip r:embed="rId2"/>
          <a:stretch>
            <a:fillRect/>
          </a:stretch>
        </p:blipFill>
        <p:spPr>
          <a:xfrm>
            <a:off x="556591" y="1390365"/>
            <a:ext cx="9713844" cy="5209218"/>
          </a:xfrm>
          <a:prstGeom prst="rect">
            <a:avLst/>
          </a:prstGeom>
        </p:spPr>
      </p:pic>
      <p:sp>
        <p:nvSpPr>
          <p:cNvPr id="7" name="Title 6">
            <a:extLst>
              <a:ext uri="{FF2B5EF4-FFF2-40B4-BE49-F238E27FC236}">
                <a16:creationId xmlns:a16="http://schemas.microsoft.com/office/drawing/2014/main" id="{8FDE08F4-1A97-4A40-B18B-86B2BB10F913}"/>
              </a:ext>
            </a:extLst>
          </p:cNvPr>
          <p:cNvSpPr>
            <a:spLocks noGrp="1"/>
          </p:cNvSpPr>
          <p:nvPr>
            <p:ph type="title"/>
          </p:nvPr>
        </p:nvSpPr>
        <p:spPr/>
        <p:txBody>
          <a:bodyPr/>
          <a:lstStyle/>
          <a:p>
            <a:r>
              <a:rPr lang="en-IN" dirty="0"/>
              <a:t>Example</a:t>
            </a:r>
            <a:br>
              <a:rPr lang="en-IN" dirty="0"/>
            </a:br>
            <a:endParaRPr lang="en-IN" dirty="0"/>
          </a:p>
        </p:txBody>
      </p:sp>
    </p:spTree>
    <p:extLst>
      <p:ext uri="{BB962C8B-B14F-4D97-AF65-F5344CB8AC3E}">
        <p14:creationId xmlns:p14="http://schemas.microsoft.com/office/powerpoint/2010/main" val="3998144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51483B-BBAD-4123-87C1-093F22AF1271}"/>
              </a:ext>
            </a:extLst>
          </p:cNvPr>
          <p:cNvPicPr>
            <a:picLocks noChangeAspect="1"/>
          </p:cNvPicPr>
          <p:nvPr/>
        </p:nvPicPr>
        <p:blipFill>
          <a:blip r:embed="rId2"/>
          <a:stretch>
            <a:fillRect/>
          </a:stretch>
        </p:blipFill>
        <p:spPr>
          <a:xfrm>
            <a:off x="172279" y="0"/>
            <a:ext cx="11675164" cy="3728318"/>
          </a:xfrm>
          <a:prstGeom prst="rect">
            <a:avLst/>
          </a:prstGeom>
        </p:spPr>
      </p:pic>
    </p:spTree>
    <p:extLst>
      <p:ext uri="{BB962C8B-B14F-4D97-AF65-F5344CB8AC3E}">
        <p14:creationId xmlns:p14="http://schemas.microsoft.com/office/powerpoint/2010/main" val="197554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49997-7A84-46F2-885C-3255A0032082}"/>
              </a:ext>
            </a:extLst>
          </p:cNvPr>
          <p:cNvPicPr>
            <a:picLocks noChangeAspect="1"/>
          </p:cNvPicPr>
          <p:nvPr/>
        </p:nvPicPr>
        <p:blipFill>
          <a:blip r:embed="rId2"/>
          <a:stretch>
            <a:fillRect/>
          </a:stretch>
        </p:blipFill>
        <p:spPr>
          <a:xfrm>
            <a:off x="0" y="0"/>
            <a:ext cx="11131826" cy="5579165"/>
          </a:xfrm>
          <a:prstGeom prst="rect">
            <a:avLst/>
          </a:prstGeom>
        </p:spPr>
      </p:pic>
      <p:pic>
        <p:nvPicPr>
          <p:cNvPr id="8" name="Picture 7">
            <a:extLst>
              <a:ext uri="{FF2B5EF4-FFF2-40B4-BE49-F238E27FC236}">
                <a16:creationId xmlns:a16="http://schemas.microsoft.com/office/drawing/2014/main" id="{24EF0E4B-FBC9-4648-B421-815B86EA70E8}"/>
              </a:ext>
            </a:extLst>
          </p:cNvPr>
          <p:cNvPicPr>
            <a:picLocks noChangeAspect="1"/>
          </p:cNvPicPr>
          <p:nvPr/>
        </p:nvPicPr>
        <p:blipFill>
          <a:blip r:embed="rId3"/>
          <a:stretch>
            <a:fillRect/>
          </a:stretch>
        </p:blipFill>
        <p:spPr>
          <a:xfrm>
            <a:off x="516836" y="5579165"/>
            <a:ext cx="8494642" cy="1278835"/>
          </a:xfrm>
          <a:prstGeom prst="rect">
            <a:avLst/>
          </a:prstGeom>
        </p:spPr>
      </p:pic>
    </p:spTree>
    <p:extLst>
      <p:ext uri="{BB962C8B-B14F-4D97-AF65-F5344CB8AC3E}">
        <p14:creationId xmlns:p14="http://schemas.microsoft.com/office/powerpoint/2010/main" val="378770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15EFF-5BC9-471F-9E83-32295891414F}"/>
              </a:ext>
            </a:extLst>
          </p:cNvPr>
          <p:cNvPicPr>
            <a:picLocks noChangeAspect="1"/>
          </p:cNvPicPr>
          <p:nvPr/>
        </p:nvPicPr>
        <p:blipFill>
          <a:blip r:embed="rId2"/>
          <a:stretch>
            <a:fillRect/>
          </a:stretch>
        </p:blipFill>
        <p:spPr>
          <a:xfrm>
            <a:off x="0" y="0"/>
            <a:ext cx="11966713" cy="6599583"/>
          </a:xfrm>
          <a:prstGeom prst="rect">
            <a:avLst/>
          </a:prstGeom>
        </p:spPr>
      </p:pic>
    </p:spTree>
    <p:extLst>
      <p:ext uri="{BB962C8B-B14F-4D97-AF65-F5344CB8AC3E}">
        <p14:creationId xmlns:p14="http://schemas.microsoft.com/office/powerpoint/2010/main" val="1459194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B271F8-AA9C-4DDC-9EF4-A44218F5B619}"/>
              </a:ext>
            </a:extLst>
          </p:cNvPr>
          <p:cNvPicPr>
            <a:picLocks noChangeAspect="1"/>
          </p:cNvPicPr>
          <p:nvPr/>
        </p:nvPicPr>
        <p:blipFill>
          <a:blip r:embed="rId2"/>
          <a:stretch>
            <a:fillRect/>
          </a:stretch>
        </p:blipFill>
        <p:spPr>
          <a:xfrm>
            <a:off x="265043" y="198783"/>
            <a:ext cx="9793357" cy="6255026"/>
          </a:xfrm>
          <a:prstGeom prst="rect">
            <a:avLst/>
          </a:prstGeom>
        </p:spPr>
      </p:pic>
    </p:spTree>
    <p:extLst>
      <p:ext uri="{BB962C8B-B14F-4D97-AF65-F5344CB8AC3E}">
        <p14:creationId xmlns:p14="http://schemas.microsoft.com/office/powerpoint/2010/main" val="257087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A4A1E-BF00-462B-A887-469DA00A8B63}"/>
              </a:ext>
            </a:extLst>
          </p:cNvPr>
          <p:cNvPicPr>
            <a:picLocks noChangeAspect="1"/>
          </p:cNvPicPr>
          <p:nvPr/>
        </p:nvPicPr>
        <p:blipFill>
          <a:blip r:embed="rId2"/>
          <a:stretch>
            <a:fillRect/>
          </a:stretch>
        </p:blipFill>
        <p:spPr>
          <a:xfrm>
            <a:off x="1311965" y="1086678"/>
            <a:ext cx="8242852" cy="4545496"/>
          </a:xfrm>
          <a:prstGeom prst="rect">
            <a:avLst/>
          </a:prstGeom>
        </p:spPr>
      </p:pic>
    </p:spTree>
    <p:extLst>
      <p:ext uri="{BB962C8B-B14F-4D97-AF65-F5344CB8AC3E}">
        <p14:creationId xmlns:p14="http://schemas.microsoft.com/office/powerpoint/2010/main" val="2648706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6741-6910-4038-AB97-1A65E0A9E9D4}"/>
              </a:ext>
            </a:extLst>
          </p:cNvPr>
          <p:cNvSpPr>
            <a:spLocks noGrp="1"/>
          </p:cNvSpPr>
          <p:nvPr>
            <p:ph type="title"/>
          </p:nvPr>
        </p:nvSpPr>
        <p:spPr>
          <a:xfrm>
            <a:off x="838200" y="2766218"/>
            <a:ext cx="10515600" cy="1325563"/>
          </a:xfrm>
        </p:spPr>
        <p:txBody>
          <a:bodyPr/>
          <a:lstStyle/>
          <a:p>
            <a:pPr algn="ctr"/>
            <a:r>
              <a:rPr lang="en-IN" b="1" dirty="0"/>
              <a:t>Unit-V </a:t>
            </a:r>
            <a:br>
              <a:rPr lang="en-IN" b="1" dirty="0"/>
            </a:br>
            <a:r>
              <a:rPr lang="en-IN" b="1" dirty="0"/>
              <a:t>Hybrid Systems</a:t>
            </a:r>
          </a:p>
        </p:txBody>
      </p:sp>
    </p:spTree>
    <p:extLst>
      <p:ext uri="{BB962C8B-B14F-4D97-AF65-F5344CB8AC3E}">
        <p14:creationId xmlns:p14="http://schemas.microsoft.com/office/powerpoint/2010/main" val="3808794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7D3AA-4F64-49D3-A1A5-48FBBA807DB0}"/>
              </a:ext>
            </a:extLst>
          </p:cNvPr>
          <p:cNvPicPr>
            <a:picLocks noChangeAspect="1"/>
          </p:cNvPicPr>
          <p:nvPr/>
        </p:nvPicPr>
        <p:blipFill>
          <a:blip r:embed="rId2"/>
          <a:stretch>
            <a:fillRect/>
          </a:stretch>
        </p:blipFill>
        <p:spPr>
          <a:xfrm>
            <a:off x="715617" y="265042"/>
            <a:ext cx="10628244" cy="6135757"/>
          </a:xfrm>
          <a:prstGeom prst="rect">
            <a:avLst/>
          </a:prstGeom>
        </p:spPr>
      </p:pic>
    </p:spTree>
    <p:extLst>
      <p:ext uri="{BB962C8B-B14F-4D97-AF65-F5344CB8AC3E}">
        <p14:creationId xmlns:p14="http://schemas.microsoft.com/office/powerpoint/2010/main" val="609407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2DADF-5743-4500-8C5C-F67E85419859}"/>
              </a:ext>
            </a:extLst>
          </p:cNvPr>
          <p:cNvPicPr>
            <a:picLocks noChangeAspect="1"/>
          </p:cNvPicPr>
          <p:nvPr/>
        </p:nvPicPr>
        <p:blipFill>
          <a:blip r:embed="rId2"/>
          <a:stretch>
            <a:fillRect/>
          </a:stretch>
        </p:blipFill>
        <p:spPr>
          <a:xfrm>
            <a:off x="265043" y="715617"/>
            <a:ext cx="8941303" cy="3656489"/>
          </a:xfrm>
          <a:prstGeom prst="rect">
            <a:avLst/>
          </a:prstGeom>
        </p:spPr>
      </p:pic>
    </p:spTree>
    <p:extLst>
      <p:ext uri="{BB962C8B-B14F-4D97-AF65-F5344CB8AC3E}">
        <p14:creationId xmlns:p14="http://schemas.microsoft.com/office/powerpoint/2010/main" val="4072522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C67C9-5E20-4719-A5DD-9ECB60105973}"/>
              </a:ext>
            </a:extLst>
          </p:cNvPr>
          <p:cNvPicPr>
            <a:picLocks noChangeAspect="1"/>
          </p:cNvPicPr>
          <p:nvPr/>
        </p:nvPicPr>
        <p:blipFill rotWithShape="1">
          <a:blip r:embed="rId2"/>
          <a:srcRect t="775"/>
          <a:stretch/>
        </p:blipFill>
        <p:spPr>
          <a:xfrm>
            <a:off x="304800" y="331304"/>
            <a:ext cx="8644335" cy="5088699"/>
          </a:xfrm>
          <a:prstGeom prst="rect">
            <a:avLst/>
          </a:prstGeom>
        </p:spPr>
      </p:pic>
    </p:spTree>
    <p:extLst>
      <p:ext uri="{BB962C8B-B14F-4D97-AF65-F5344CB8AC3E}">
        <p14:creationId xmlns:p14="http://schemas.microsoft.com/office/powerpoint/2010/main" val="3746176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F7FD8-8932-4006-B50A-665AAF686034}"/>
              </a:ext>
            </a:extLst>
          </p:cNvPr>
          <p:cNvPicPr>
            <a:picLocks noChangeAspect="1"/>
          </p:cNvPicPr>
          <p:nvPr/>
        </p:nvPicPr>
        <p:blipFill>
          <a:blip r:embed="rId2"/>
          <a:stretch>
            <a:fillRect/>
          </a:stretch>
        </p:blipFill>
        <p:spPr>
          <a:xfrm>
            <a:off x="225287" y="185530"/>
            <a:ext cx="8800059" cy="4639077"/>
          </a:xfrm>
          <a:prstGeom prst="rect">
            <a:avLst/>
          </a:prstGeom>
        </p:spPr>
      </p:pic>
    </p:spTree>
    <p:extLst>
      <p:ext uri="{BB962C8B-B14F-4D97-AF65-F5344CB8AC3E}">
        <p14:creationId xmlns:p14="http://schemas.microsoft.com/office/powerpoint/2010/main" val="1394471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23980-3C7F-483C-B77F-440CF94C11A2}"/>
              </a:ext>
            </a:extLst>
          </p:cNvPr>
          <p:cNvPicPr>
            <a:picLocks noChangeAspect="1"/>
          </p:cNvPicPr>
          <p:nvPr/>
        </p:nvPicPr>
        <p:blipFill>
          <a:blip r:embed="rId2"/>
          <a:stretch>
            <a:fillRect/>
          </a:stretch>
        </p:blipFill>
        <p:spPr>
          <a:xfrm>
            <a:off x="225287" y="278297"/>
            <a:ext cx="8819112" cy="4493916"/>
          </a:xfrm>
          <a:prstGeom prst="rect">
            <a:avLst/>
          </a:prstGeom>
        </p:spPr>
      </p:pic>
    </p:spTree>
    <p:extLst>
      <p:ext uri="{BB962C8B-B14F-4D97-AF65-F5344CB8AC3E}">
        <p14:creationId xmlns:p14="http://schemas.microsoft.com/office/powerpoint/2010/main" val="46336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D09F7-6B88-4D28-B80F-92EDA39B5BCB}"/>
              </a:ext>
            </a:extLst>
          </p:cNvPr>
          <p:cNvPicPr>
            <a:picLocks noChangeAspect="1"/>
          </p:cNvPicPr>
          <p:nvPr/>
        </p:nvPicPr>
        <p:blipFill>
          <a:blip r:embed="rId2"/>
          <a:stretch>
            <a:fillRect/>
          </a:stretch>
        </p:blipFill>
        <p:spPr>
          <a:xfrm>
            <a:off x="92765" y="225288"/>
            <a:ext cx="9013555" cy="4265898"/>
          </a:xfrm>
          <a:prstGeom prst="rect">
            <a:avLst/>
          </a:prstGeom>
        </p:spPr>
      </p:pic>
    </p:spTree>
    <p:extLst>
      <p:ext uri="{BB962C8B-B14F-4D97-AF65-F5344CB8AC3E}">
        <p14:creationId xmlns:p14="http://schemas.microsoft.com/office/powerpoint/2010/main" val="49350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EEA39-4C11-444C-8F74-6841CD08E7FF}"/>
              </a:ext>
            </a:extLst>
          </p:cNvPr>
          <p:cNvPicPr>
            <a:picLocks noChangeAspect="1"/>
          </p:cNvPicPr>
          <p:nvPr/>
        </p:nvPicPr>
        <p:blipFill rotWithShape="1">
          <a:blip r:embed="rId2"/>
          <a:srcRect b="66454"/>
          <a:stretch/>
        </p:blipFill>
        <p:spPr>
          <a:xfrm>
            <a:off x="357809" y="172277"/>
            <a:ext cx="11357113" cy="2000529"/>
          </a:xfrm>
          <a:prstGeom prst="rect">
            <a:avLst/>
          </a:prstGeom>
        </p:spPr>
      </p:pic>
      <p:pic>
        <p:nvPicPr>
          <p:cNvPr id="5" name="Picture 4">
            <a:extLst>
              <a:ext uri="{FF2B5EF4-FFF2-40B4-BE49-F238E27FC236}">
                <a16:creationId xmlns:a16="http://schemas.microsoft.com/office/drawing/2014/main" id="{79B698F9-1516-4694-B452-01BEA28FEAD3}"/>
              </a:ext>
            </a:extLst>
          </p:cNvPr>
          <p:cNvPicPr>
            <a:picLocks noChangeAspect="1"/>
          </p:cNvPicPr>
          <p:nvPr/>
        </p:nvPicPr>
        <p:blipFill>
          <a:blip r:embed="rId3"/>
          <a:stretch>
            <a:fillRect/>
          </a:stretch>
        </p:blipFill>
        <p:spPr>
          <a:xfrm>
            <a:off x="357809" y="2428735"/>
            <a:ext cx="11741426" cy="4256988"/>
          </a:xfrm>
          <a:prstGeom prst="rect">
            <a:avLst/>
          </a:prstGeom>
        </p:spPr>
      </p:pic>
    </p:spTree>
    <p:extLst>
      <p:ext uri="{BB962C8B-B14F-4D97-AF65-F5344CB8AC3E}">
        <p14:creationId xmlns:p14="http://schemas.microsoft.com/office/powerpoint/2010/main" val="378159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C269E6-70BA-4DA6-BCFC-939AF70650DB}"/>
              </a:ext>
            </a:extLst>
          </p:cNvPr>
          <p:cNvPicPr>
            <a:picLocks noChangeAspect="1"/>
          </p:cNvPicPr>
          <p:nvPr/>
        </p:nvPicPr>
        <p:blipFill>
          <a:blip r:embed="rId2"/>
          <a:stretch>
            <a:fillRect/>
          </a:stretch>
        </p:blipFill>
        <p:spPr>
          <a:xfrm>
            <a:off x="0" y="0"/>
            <a:ext cx="12006469" cy="5910470"/>
          </a:xfrm>
          <a:prstGeom prst="rect">
            <a:avLst/>
          </a:prstGeom>
        </p:spPr>
      </p:pic>
    </p:spTree>
    <p:extLst>
      <p:ext uri="{BB962C8B-B14F-4D97-AF65-F5344CB8AC3E}">
        <p14:creationId xmlns:p14="http://schemas.microsoft.com/office/powerpoint/2010/main" val="1996612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34291-1CC3-4CEB-BDB8-26F898F0DCAB}"/>
              </a:ext>
            </a:extLst>
          </p:cNvPr>
          <p:cNvPicPr>
            <a:picLocks noChangeAspect="1"/>
          </p:cNvPicPr>
          <p:nvPr/>
        </p:nvPicPr>
        <p:blipFill>
          <a:blip r:embed="rId2"/>
          <a:stretch>
            <a:fillRect/>
          </a:stretch>
        </p:blipFill>
        <p:spPr>
          <a:xfrm>
            <a:off x="238538" y="159026"/>
            <a:ext cx="11953461" cy="6414052"/>
          </a:xfrm>
          <a:prstGeom prst="rect">
            <a:avLst/>
          </a:prstGeom>
        </p:spPr>
      </p:pic>
    </p:spTree>
    <p:extLst>
      <p:ext uri="{BB962C8B-B14F-4D97-AF65-F5344CB8AC3E}">
        <p14:creationId xmlns:p14="http://schemas.microsoft.com/office/powerpoint/2010/main" val="3644627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CC964-858B-4A88-A727-A1E85A471F9B}"/>
              </a:ext>
            </a:extLst>
          </p:cNvPr>
          <p:cNvPicPr>
            <a:picLocks noChangeAspect="1"/>
          </p:cNvPicPr>
          <p:nvPr/>
        </p:nvPicPr>
        <p:blipFill>
          <a:blip r:embed="rId2"/>
          <a:stretch>
            <a:fillRect/>
          </a:stretch>
        </p:blipFill>
        <p:spPr>
          <a:xfrm>
            <a:off x="238540" y="66261"/>
            <a:ext cx="9170548" cy="2040836"/>
          </a:xfrm>
          <a:prstGeom prst="rect">
            <a:avLst/>
          </a:prstGeom>
        </p:spPr>
      </p:pic>
      <p:pic>
        <p:nvPicPr>
          <p:cNvPr id="5" name="Picture 4">
            <a:extLst>
              <a:ext uri="{FF2B5EF4-FFF2-40B4-BE49-F238E27FC236}">
                <a16:creationId xmlns:a16="http://schemas.microsoft.com/office/drawing/2014/main" id="{925F950D-27D2-40B6-9E91-C0A4023AD8D2}"/>
              </a:ext>
            </a:extLst>
          </p:cNvPr>
          <p:cNvPicPr>
            <a:picLocks noChangeAspect="1"/>
          </p:cNvPicPr>
          <p:nvPr/>
        </p:nvPicPr>
        <p:blipFill>
          <a:blip r:embed="rId3"/>
          <a:stretch>
            <a:fillRect/>
          </a:stretch>
        </p:blipFill>
        <p:spPr>
          <a:xfrm>
            <a:off x="437933" y="2237035"/>
            <a:ext cx="9978275" cy="4554704"/>
          </a:xfrm>
          <a:prstGeom prst="rect">
            <a:avLst/>
          </a:prstGeom>
        </p:spPr>
      </p:pic>
    </p:spTree>
    <p:extLst>
      <p:ext uri="{BB962C8B-B14F-4D97-AF65-F5344CB8AC3E}">
        <p14:creationId xmlns:p14="http://schemas.microsoft.com/office/powerpoint/2010/main" val="1290620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2DF34-7F9D-4E08-8631-E7FB8A26C3B6}"/>
              </a:ext>
            </a:extLst>
          </p:cNvPr>
          <p:cNvPicPr>
            <a:picLocks noChangeAspect="1"/>
          </p:cNvPicPr>
          <p:nvPr/>
        </p:nvPicPr>
        <p:blipFill>
          <a:blip r:embed="rId2"/>
          <a:stretch>
            <a:fillRect/>
          </a:stretch>
        </p:blipFill>
        <p:spPr>
          <a:xfrm>
            <a:off x="265044" y="0"/>
            <a:ext cx="12032974" cy="6858000"/>
          </a:xfrm>
          <a:prstGeom prst="rect">
            <a:avLst/>
          </a:prstGeom>
        </p:spPr>
      </p:pic>
    </p:spTree>
    <p:extLst>
      <p:ext uri="{BB962C8B-B14F-4D97-AF65-F5344CB8AC3E}">
        <p14:creationId xmlns:p14="http://schemas.microsoft.com/office/powerpoint/2010/main" val="1701304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7615E-2177-49CB-ADE9-F31CB087AE7D}"/>
              </a:ext>
            </a:extLst>
          </p:cNvPr>
          <p:cNvPicPr>
            <a:picLocks noChangeAspect="1"/>
          </p:cNvPicPr>
          <p:nvPr/>
        </p:nvPicPr>
        <p:blipFill>
          <a:blip r:embed="rId2"/>
          <a:stretch>
            <a:fillRect/>
          </a:stretch>
        </p:blipFill>
        <p:spPr>
          <a:xfrm>
            <a:off x="331304" y="265043"/>
            <a:ext cx="11542643" cy="5738191"/>
          </a:xfrm>
          <a:prstGeom prst="rect">
            <a:avLst/>
          </a:prstGeom>
        </p:spPr>
      </p:pic>
    </p:spTree>
    <p:extLst>
      <p:ext uri="{BB962C8B-B14F-4D97-AF65-F5344CB8AC3E}">
        <p14:creationId xmlns:p14="http://schemas.microsoft.com/office/powerpoint/2010/main" val="1807725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B1ED8-CC1E-487B-89B3-97570263FB1E}"/>
              </a:ext>
            </a:extLst>
          </p:cNvPr>
          <p:cNvPicPr>
            <a:picLocks noChangeAspect="1"/>
          </p:cNvPicPr>
          <p:nvPr/>
        </p:nvPicPr>
        <p:blipFill>
          <a:blip r:embed="rId2"/>
          <a:stretch>
            <a:fillRect/>
          </a:stretch>
        </p:blipFill>
        <p:spPr>
          <a:xfrm>
            <a:off x="225287" y="159026"/>
            <a:ext cx="11251096" cy="6023083"/>
          </a:xfrm>
          <a:prstGeom prst="rect">
            <a:avLst/>
          </a:prstGeom>
        </p:spPr>
      </p:pic>
    </p:spTree>
    <p:extLst>
      <p:ext uri="{BB962C8B-B14F-4D97-AF65-F5344CB8AC3E}">
        <p14:creationId xmlns:p14="http://schemas.microsoft.com/office/powerpoint/2010/main" val="1312459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DABA2-F0CD-403B-8F40-BD8E02FDF223}"/>
              </a:ext>
            </a:extLst>
          </p:cNvPr>
          <p:cNvPicPr>
            <a:picLocks noChangeAspect="1"/>
          </p:cNvPicPr>
          <p:nvPr/>
        </p:nvPicPr>
        <p:blipFill>
          <a:blip r:embed="rId2"/>
          <a:stretch>
            <a:fillRect/>
          </a:stretch>
        </p:blipFill>
        <p:spPr>
          <a:xfrm>
            <a:off x="543340" y="304800"/>
            <a:ext cx="9115846" cy="4320411"/>
          </a:xfrm>
          <a:prstGeom prst="rect">
            <a:avLst/>
          </a:prstGeom>
        </p:spPr>
      </p:pic>
    </p:spTree>
    <p:extLst>
      <p:ext uri="{BB962C8B-B14F-4D97-AF65-F5344CB8AC3E}">
        <p14:creationId xmlns:p14="http://schemas.microsoft.com/office/powerpoint/2010/main" val="3679060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F3FC1-B60B-4CB8-AB8A-2458AFAFC459}"/>
              </a:ext>
            </a:extLst>
          </p:cNvPr>
          <p:cNvPicPr>
            <a:picLocks noChangeAspect="1"/>
          </p:cNvPicPr>
          <p:nvPr/>
        </p:nvPicPr>
        <p:blipFill>
          <a:blip r:embed="rId2"/>
          <a:stretch>
            <a:fillRect/>
          </a:stretch>
        </p:blipFill>
        <p:spPr>
          <a:xfrm>
            <a:off x="172279" y="106017"/>
            <a:ext cx="10707756" cy="6520070"/>
          </a:xfrm>
          <a:prstGeom prst="rect">
            <a:avLst/>
          </a:prstGeom>
        </p:spPr>
      </p:pic>
    </p:spTree>
    <p:extLst>
      <p:ext uri="{BB962C8B-B14F-4D97-AF65-F5344CB8AC3E}">
        <p14:creationId xmlns:p14="http://schemas.microsoft.com/office/powerpoint/2010/main" val="1957185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11A6C-3A9A-4E24-A3C7-4E5A74E7F6B9}"/>
              </a:ext>
            </a:extLst>
          </p:cNvPr>
          <p:cNvPicPr>
            <a:picLocks noChangeAspect="1"/>
          </p:cNvPicPr>
          <p:nvPr/>
        </p:nvPicPr>
        <p:blipFill>
          <a:blip r:embed="rId2"/>
          <a:stretch>
            <a:fillRect/>
          </a:stretch>
        </p:blipFill>
        <p:spPr>
          <a:xfrm>
            <a:off x="265043" y="251791"/>
            <a:ext cx="11926957" cy="6241774"/>
          </a:xfrm>
          <a:prstGeom prst="rect">
            <a:avLst/>
          </a:prstGeom>
        </p:spPr>
      </p:pic>
    </p:spTree>
    <p:extLst>
      <p:ext uri="{BB962C8B-B14F-4D97-AF65-F5344CB8AC3E}">
        <p14:creationId xmlns:p14="http://schemas.microsoft.com/office/powerpoint/2010/main" val="170449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D9F88-8A5C-48BD-8780-F3A959C8E92C}"/>
              </a:ext>
            </a:extLst>
          </p:cNvPr>
          <p:cNvPicPr>
            <a:picLocks noChangeAspect="1"/>
          </p:cNvPicPr>
          <p:nvPr/>
        </p:nvPicPr>
        <p:blipFill>
          <a:blip r:embed="rId2"/>
          <a:stretch>
            <a:fillRect/>
          </a:stretch>
        </p:blipFill>
        <p:spPr>
          <a:xfrm>
            <a:off x="450657" y="384217"/>
            <a:ext cx="7566908" cy="1934913"/>
          </a:xfrm>
          <a:prstGeom prst="rect">
            <a:avLst/>
          </a:prstGeom>
        </p:spPr>
      </p:pic>
    </p:spTree>
    <p:extLst>
      <p:ext uri="{BB962C8B-B14F-4D97-AF65-F5344CB8AC3E}">
        <p14:creationId xmlns:p14="http://schemas.microsoft.com/office/powerpoint/2010/main" val="3210028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62BC8-76B5-443E-8611-F2E61E3BE5A9}"/>
              </a:ext>
            </a:extLst>
          </p:cNvPr>
          <p:cNvPicPr>
            <a:picLocks noChangeAspect="1"/>
          </p:cNvPicPr>
          <p:nvPr/>
        </p:nvPicPr>
        <p:blipFill>
          <a:blip r:embed="rId2"/>
          <a:stretch>
            <a:fillRect/>
          </a:stretch>
        </p:blipFill>
        <p:spPr>
          <a:xfrm>
            <a:off x="106017" y="119270"/>
            <a:ext cx="8943145" cy="6573078"/>
          </a:xfrm>
          <a:prstGeom prst="rect">
            <a:avLst/>
          </a:prstGeom>
        </p:spPr>
      </p:pic>
    </p:spTree>
    <p:extLst>
      <p:ext uri="{BB962C8B-B14F-4D97-AF65-F5344CB8AC3E}">
        <p14:creationId xmlns:p14="http://schemas.microsoft.com/office/powerpoint/2010/main" val="3667600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C383ED-F652-4AF5-9DFD-FE7A0ABEE9ED}"/>
              </a:ext>
            </a:extLst>
          </p:cNvPr>
          <p:cNvPicPr>
            <a:picLocks noChangeAspect="1"/>
          </p:cNvPicPr>
          <p:nvPr/>
        </p:nvPicPr>
        <p:blipFill>
          <a:blip r:embed="rId2"/>
          <a:stretch>
            <a:fillRect/>
          </a:stretch>
        </p:blipFill>
        <p:spPr>
          <a:xfrm>
            <a:off x="145775" y="119271"/>
            <a:ext cx="11834190" cy="6158102"/>
          </a:xfrm>
          <a:prstGeom prst="rect">
            <a:avLst/>
          </a:prstGeom>
        </p:spPr>
      </p:pic>
    </p:spTree>
    <p:extLst>
      <p:ext uri="{BB962C8B-B14F-4D97-AF65-F5344CB8AC3E}">
        <p14:creationId xmlns:p14="http://schemas.microsoft.com/office/powerpoint/2010/main" val="4196048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8BA32-8EAE-4109-8460-BBAE4EB5F8DA}"/>
              </a:ext>
            </a:extLst>
          </p:cNvPr>
          <p:cNvPicPr>
            <a:picLocks noChangeAspect="1"/>
          </p:cNvPicPr>
          <p:nvPr/>
        </p:nvPicPr>
        <p:blipFill>
          <a:blip r:embed="rId2"/>
          <a:stretch>
            <a:fillRect/>
          </a:stretch>
        </p:blipFill>
        <p:spPr>
          <a:xfrm>
            <a:off x="106017" y="225287"/>
            <a:ext cx="11913705" cy="6387548"/>
          </a:xfrm>
          <a:prstGeom prst="rect">
            <a:avLst/>
          </a:prstGeom>
        </p:spPr>
      </p:pic>
    </p:spTree>
    <p:extLst>
      <p:ext uri="{BB962C8B-B14F-4D97-AF65-F5344CB8AC3E}">
        <p14:creationId xmlns:p14="http://schemas.microsoft.com/office/powerpoint/2010/main" val="32804936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1FF6E-4B08-4974-BF26-BC463CDD2F1B}"/>
              </a:ext>
            </a:extLst>
          </p:cNvPr>
          <p:cNvPicPr>
            <a:picLocks noChangeAspect="1"/>
          </p:cNvPicPr>
          <p:nvPr/>
        </p:nvPicPr>
        <p:blipFill>
          <a:blip r:embed="rId2"/>
          <a:stretch>
            <a:fillRect/>
          </a:stretch>
        </p:blipFill>
        <p:spPr>
          <a:xfrm>
            <a:off x="119270" y="344558"/>
            <a:ext cx="11449878" cy="6029738"/>
          </a:xfrm>
          <a:prstGeom prst="rect">
            <a:avLst/>
          </a:prstGeom>
        </p:spPr>
      </p:pic>
    </p:spTree>
    <p:extLst>
      <p:ext uri="{BB962C8B-B14F-4D97-AF65-F5344CB8AC3E}">
        <p14:creationId xmlns:p14="http://schemas.microsoft.com/office/powerpoint/2010/main" val="16462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44CEA-8D08-4DBF-A653-C314B8FF2E02}"/>
              </a:ext>
            </a:extLst>
          </p:cNvPr>
          <p:cNvPicPr>
            <a:picLocks noChangeAspect="1"/>
          </p:cNvPicPr>
          <p:nvPr/>
        </p:nvPicPr>
        <p:blipFill>
          <a:blip r:embed="rId2"/>
          <a:stretch>
            <a:fillRect/>
          </a:stretch>
        </p:blipFill>
        <p:spPr>
          <a:xfrm>
            <a:off x="212035" y="371062"/>
            <a:ext cx="8946680" cy="4143940"/>
          </a:xfrm>
          <a:prstGeom prst="rect">
            <a:avLst/>
          </a:prstGeom>
        </p:spPr>
      </p:pic>
    </p:spTree>
    <p:extLst>
      <p:ext uri="{BB962C8B-B14F-4D97-AF65-F5344CB8AC3E}">
        <p14:creationId xmlns:p14="http://schemas.microsoft.com/office/powerpoint/2010/main" val="3456916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D8A4-8635-473A-9F67-11547FAD2C6F}"/>
              </a:ext>
            </a:extLst>
          </p:cNvPr>
          <p:cNvPicPr>
            <a:picLocks noChangeAspect="1"/>
          </p:cNvPicPr>
          <p:nvPr/>
        </p:nvPicPr>
        <p:blipFill>
          <a:blip r:embed="rId2"/>
          <a:stretch>
            <a:fillRect/>
          </a:stretch>
        </p:blipFill>
        <p:spPr>
          <a:xfrm>
            <a:off x="0" y="1"/>
            <a:ext cx="11979965" cy="6665842"/>
          </a:xfrm>
          <a:prstGeom prst="rect">
            <a:avLst/>
          </a:prstGeom>
        </p:spPr>
      </p:pic>
    </p:spTree>
    <p:extLst>
      <p:ext uri="{BB962C8B-B14F-4D97-AF65-F5344CB8AC3E}">
        <p14:creationId xmlns:p14="http://schemas.microsoft.com/office/powerpoint/2010/main" val="1510124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861E18-E118-4B12-B3BB-7C086D0CBE1B}"/>
              </a:ext>
            </a:extLst>
          </p:cNvPr>
          <p:cNvPicPr>
            <a:picLocks noChangeAspect="1"/>
          </p:cNvPicPr>
          <p:nvPr/>
        </p:nvPicPr>
        <p:blipFill>
          <a:blip r:embed="rId2"/>
          <a:stretch>
            <a:fillRect/>
          </a:stretch>
        </p:blipFill>
        <p:spPr>
          <a:xfrm>
            <a:off x="92765" y="172278"/>
            <a:ext cx="11993218" cy="6685722"/>
          </a:xfrm>
          <a:prstGeom prst="rect">
            <a:avLst/>
          </a:prstGeom>
        </p:spPr>
      </p:pic>
    </p:spTree>
    <p:extLst>
      <p:ext uri="{BB962C8B-B14F-4D97-AF65-F5344CB8AC3E}">
        <p14:creationId xmlns:p14="http://schemas.microsoft.com/office/powerpoint/2010/main" val="4144457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C16C7-6ED4-4063-8A58-903AFA8CAD9A}"/>
              </a:ext>
            </a:extLst>
          </p:cNvPr>
          <p:cNvPicPr>
            <a:picLocks noChangeAspect="1"/>
          </p:cNvPicPr>
          <p:nvPr/>
        </p:nvPicPr>
        <p:blipFill>
          <a:blip r:embed="rId2"/>
          <a:stretch>
            <a:fillRect/>
          </a:stretch>
        </p:blipFill>
        <p:spPr>
          <a:xfrm>
            <a:off x="132522" y="238539"/>
            <a:ext cx="9030956" cy="4724200"/>
          </a:xfrm>
          <a:prstGeom prst="rect">
            <a:avLst/>
          </a:prstGeom>
        </p:spPr>
      </p:pic>
    </p:spTree>
    <p:extLst>
      <p:ext uri="{BB962C8B-B14F-4D97-AF65-F5344CB8AC3E}">
        <p14:creationId xmlns:p14="http://schemas.microsoft.com/office/powerpoint/2010/main" val="805146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9702C-7940-415D-B998-1BB0BFC0478F}"/>
              </a:ext>
            </a:extLst>
          </p:cNvPr>
          <p:cNvPicPr>
            <a:picLocks noChangeAspect="1"/>
          </p:cNvPicPr>
          <p:nvPr/>
        </p:nvPicPr>
        <p:blipFill>
          <a:blip r:embed="rId2"/>
          <a:stretch>
            <a:fillRect/>
          </a:stretch>
        </p:blipFill>
        <p:spPr>
          <a:xfrm>
            <a:off x="145774" y="132522"/>
            <a:ext cx="11913704" cy="6573077"/>
          </a:xfrm>
          <a:prstGeom prst="rect">
            <a:avLst/>
          </a:prstGeom>
        </p:spPr>
      </p:pic>
    </p:spTree>
    <p:extLst>
      <p:ext uri="{BB962C8B-B14F-4D97-AF65-F5344CB8AC3E}">
        <p14:creationId xmlns:p14="http://schemas.microsoft.com/office/powerpoint/2010/main" val="3798715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D4D5EC-FE70-4C36-AA77-B0184FB42483}"/>
              </a:ext>
            </a:extLst>
          </p:cNvPr>
          <p:cNvPicPr>
            <a:picLocks noChangeAspect="1"/>
          </p:cNvPicPr>
          <p:nvPr/>
        </p:nvPicPr>
        <p:blipFill>
          <a:blip r:embed="rId2"/>
          <a:stretch>
            <a:fillRect/>
          </a:stretch>
        </p:blipFill>
        <p:spPr>
          <a:xfrm>
            <a:off x="530087" y="675861"/>
            <a:ext cx="9819861" cy="4177325"/>
          </a:xfrm>
          <a:prstGeom prst="rect">
            <a:avLst/>
          </a:prstGeom>
        </p:spPr>
      </p:pic>
    </p:spTree>
    <p:extLst>
      <p:ext uri="{BB962C8B-B14F-4D97-AF65-F5344CB8AC3E}">
        <p14:creationId xmlns:p14="http://schemas.microsoft.com/office/powerpoint/2010/main" val="1042713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utorialspoint.dev/image/NF_sys-1.png">
            <a:extLst>
              <a:ext uri="{FF2B5EF4-FFF2-40B4-BE49-F238E27FC236}">
                <a16:creationId xmlns:a16="http://schemas.microsoft.com/office/drawing/2014/main" id="{F3524290-AD93-4643-9F77-7CE288A7AB10}"/>
              </a:ext>
            </a:extLst>
          </p:cNvPr>
          <p:cNvPicPr>
            <a:picLocks noChangeAspect="1" noChangeArrowheads="1"/>
          </p:cNvPicPr>
          <p:nvPr/>
        </p:nvPicPr>
        <p:blipFill>
          <a:blip r:embed="rId2"/>
          <a:srcRect/>
          <a:stretch>
            <a:fillRect/>
          </a:stretch>
        </p:blipFill>
        <p:spPr bwMode="auto">
          <a:xfrm>
            <a:off x="1335157" y="434216"/>
            <a:ext cx="8882270" cy="5989568"/>
          </a:xfrm>
          <a:prstGeom prst="rect">
            <a:avLst/>
          </a:prstGeom>
          <a:noFill/>
        </p:spPr>
      </p:pic>
    </p:spTree>
    <p:extLst>
      <p:ext uri="{BB962C8B-B14F-4D97-AF65-F5344CB8AC3E}">
        <p14:creationId xmlns:p14="http://schemas.microsoft.com/office/powerpoint/2010/main" val="408834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76050E-A89E-409C-B3EA-92A6C68F657C}"/>
              </a:ext>
            </a:extLst>
          </p:cNvPr>
          <p:cNvSpPr txBox="1"/>
          <p:nvPr/>
        </p:nvSpPr>
        <p:spPr>
          <a:xfrm>
            <a:off x="265044" y="257003"/>
            <a:ext cx="8998226" cy="2062103"/>
          </a:xfrm>
          <a:prstGeom prst="rect">
            <a:avLst/>
          </a:prstGeom>
          <a:noFill/>
        </p:spPr>
        <p:txBody>
          <a:bodyPr wrap="square">
            <a:spAutoFit/>
          </a:bodyPr>
          <a:lstStyle/>
          <a:p>
            <a:pPr fontAlgn="base"/>
            <a:r>
              <a:rPr lang="en-IN" b="1" dirty="0"/>
              <a:t>Working flow</a:t>
            </a:r>
            <a:r>
              <a:rPr lang="en-IN" dirty="0"/>
              <a:t>:</a:t>
            </a:r>
          </a:p>
          <a:p>
            <a:pPr>
              <a:buFont typeface="Arial" pitchFamily="34" charset="0"/>
              <a:buChar char="•"/>
            </a:pPr>
            <a:r>
              <a:rPr lang="en-IN" dirty="0"/>
              <a:t>In input layer, each neuron transmits external crisp signals directly to the next layer.</a:t>
            </a:r>
          </a:p>
          <a:p>
            <a:pPr>
              <a:buFont typeface="Arial" pitchFamily="34" charset="0"/>
              <a:buChar char="•"/>
            </a:pPr>
            <a:r>
              <a:rPr lang="en-IN" dirty="0"/>
              <a:t>Each fuzzification neuron receives a crisp input and determines the degree to which the input belongs to input fuzzy set.</a:t>
            </a:r>
          </a:p>
          <a:p>
            <a:pPr>
              <a:buFont typeface="Arial" pitchFamily="34" charset="0"/>
              <a:buChar char="•"/>
            </a:pPr>
            <a:r>
              <a:rPr lang="en-IN" dirty="0"/>
              <a:t>Fuzzy rule layer receives neurons that represent fuzzy sets.</a:t>
            </a:r>
          </a:p>
          <a:p>
            <a:pPr>
              <a:buFont typeface="Arial" pitchFamily="34" charset="0"/>
              <a:buChar char="•"/>
            </a:pPr>
            <a:r>
              <a:rPr lang="en-IN" dirty="0"/>
              <a:t>An output neuron, combines all inputs using fuzzy operation UNION.</a:t>
            </a:r>
          </a:p>
          <a:p>
            <a:pPr>
              <a:buFont typeface="Arial" pitchFamily="34" charset="0"/>
              <a:buChar char="•"/>
            </a:pPr>
            <a:r>
              <a:rPr lang="en-IN" dirty="0"/>
              <a:t>Each defuzzification neuron represents single output of neuro-fuzzy system</a:t>
            </a:r>
          </a:p>
        </p:txBody>
      </p:sp>
    </p:spTree>
    <p:extLst>
      <p:ext uri="{BB962C8B-B14F-4D97-AF65-F5344CB8AC3E}">
        <p14:creationId xmlns:p14="http://schemas.microsoft.com/office/powerpoint/2010/main" val="112964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F180C-F69A-414F-B583-775F66E804BB}"/>
              </a:ext>
            </a:extLst>
          </p:cNvPr>
          <p:cNvPicPr>
            <a:picLocks noChangeAspect="1"/>
          </p:cNvPicPr>
          <p:nvPr/>
        </p:nvPicPr>
        <p:blipFill>
          <a:blip r:embed="rId2"/>
          <a:stretch>
            <a:fillRect/>
          </a:stretch>
        </p:blipFill>
        <p:spPr>
          <a:xfrm>
            <a:off x="185531" y="238539"/>
            <a:ext cx="9018550" cy="2549107"/>
          </a:xfrm>
          <a:prstGeom prst="rect">
            <a:avLst/>
          </a:prstGeom>
        </p:spPr>
      </p:pic>
    </p:spTree>
    <p:extLst>
      <p:ext uri="{BB962C8B-B14F-4D97-AF65-F5344CB8AC3E}">
        <p14:creationId xmlns:p14="http://schemas.microsoft.com/office/powerpoint/2010/main" val="1681034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306691-A847-46D0-B9EF-5F63A93CD4BC}"/>
              </a:ext>
            </a:extLst>
          </p:cNvPr>
          <p:cNvPicPr>
            <a:picLocks noChangeAspect="1"/>
          </p:cNvPicPr>
          <p:nvPr/>
        </p:nvPicPr>
        <p:blipFill>
          <a:blip r:embed="rId2"/>
          <a:stretch>
            <a:fillRect/>
          </a:stretch>
        </p:blipFill>
        <p:spPr>
          <a:xfrm>
            <a:off x="278296" y="159027"/>
            <a:ext cx="11714921" cy="6453808"/>
          </a:xfrm>
          <a:prstGeom prst="rect">
            <a:avLst/>
          </a:prstGeom>
        </p:spPr>
      </p:pic>
    </p:spTree>
    <p:extLst>
      <p:ext uri="{BB962C8B-B14F-4D97-AF65-F5344CB8AC3E}">
        <p14:creationId xmlns:p14="http://schemas.microsoft.com/office/powerpoint/2010/main" val="1560639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27B82-DA31-44C6-8C8B-13CC949D5D73}"/>
              </a:ext>
            </a:extLst>
          </p:cNvPr>
          <p:cNvPicPr>
            <a:picLocks noChangeAspect="1"/>
          </p:cNvPicPr>
          <p:nvPr/>
        </p:nvPicPr>
        <p:blipFill>
          <a:blip r:embed="rId2"/>
          <a:stretch>
            <a:fillRect/>
          </a:stretch>
        </p:blipFill>
        <p:spPr>
          <a:xfrm>
            <a:off x="278296" y="596349"/>
            <a:ext cx="8989971" cy="4323522"/>
          </a:xfrm>
          <a:prstGeom prst="rect">
            <a:avLst/>
          </a:prstGeom>
        </p:spPr>
      </p:pic>
    </p:spTree>
    <p:extLst>
      <p:ext uri="{BB962C8B-B14F-4D97-AF65-F5344CB8AC3E}">
        <p14:creationId xmlns:p14="http://schemas.microsoft.com/office/powerpoint/2010/main" val="59437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27FAF-E6A2-4548-B88C-3367CF632160}"/>
              </a:ext>
            </a:extLst>
          </p:cNvPr>
          <p:cNvPicPr>
            <a:picLocks noChangeAspect="1"/>
          </p:cNvPicPr>
          <p:nvPr/>
        </p:nvPicPr>
        <p:blipFill>
          <a:blip r:embed="rId2"/>
          <a:stretch>
            <a:fillRect/>
          </a:stretch>
        </p:blipFill>
        <p:spPr>
          <a:xfrm>
            <a:off x="357809" y="278296"/>
            <a:ext cx="8562747" cy="5122654"/>
          </a:xfrm>
          <a:prstGeom prst="rect">
            <a:avLst/>
          </a:prstGeom>
        </p:spPr>
      </p:pic>
    </p:spTree>
    <p:extLst>
      <p:ext uri="{BB962C8B-B14F-4D97-AF65-F5344CB8AC3E}">
        <p14:creationId xmlns:p14="http://schemas.microsoft.com/office/powerpoint/2010/main" val="1213158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26AAB-E7AC-4D73-8952-DB05BF8C7789}"/>
              </a:ext>
            </a:extLst>
          </p:cNvPr>
          <p:cNvPicPr>
            <a:picLocks noChangeAspect="1"/>
          </p:cNvPicPr>
          <p:nvPr/>
        </p:nvPicPr>
        <p:blipFill>
          <a:blip r:embed="rId2"/>
          <a:stretch>
            <a:fillRect/>
          </a:stretch>
        </p:blipFill>
        <p:spPr>
          <a:xfrm>
            <a:off x="119270" y="238540"/>
            <a:ext cx="11423373" cy="5838780"/>
          </a:xfrm>
          <a:prstGeom prst="rect">
            <a:avLst/>
          </a:prstGeom>
        </p:spPr>
      </p:pic>
    </p:spTree>
    <p:extLst>
      <p:ext uri="{BB962C8B-B14F-4D97-AF65-F5344CB8AC3E}">
        <p14:creationId xmlns:p14="http://schemas.microsoft.com/office/powerpoint/2010/main" val="3417927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33BC2-3C95-4530-871B-B69C4AAA9025}"/>
              </a:ext>
            </a:extLst>
          </p:cNvPr>
          <p:cNvPicPr>
            <a:picLocks noChangeAspect="1"/>
          </p:cNvPicPr>
          <p:nvPr/>
        </p:nvPicPr>
        <p:blipFill>
          <a:blip r:embed="rId2"/>
          <a:stretch>
            <a:fillRect/>
          </a:stretch>
        </p:blipFill>
        <p:spPr>
          <a:xfrm>
            <a:off x="1" y="238539"/>
            <a:ext cx="11794434" cy="6122504"/>
          </a:xfrm>
          <a:prstGeom prst="rect">
            <a:avLst/>
          </a:prstGeom>
        </p:spPr>
      </p:pic>
    </p:spTree>
    <p:extLst>
      <p:ext uri="{BB962C8B-B14F-4D97-AF65-F5344CB8AC3E}">
        <p14:creationId xmlns:p14="http://schemas.microsoft.com/office/powerpoint/2010/main" val="122883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99245-63DA-4166-B1AD-8F7433C17EAD}"/>
              </a:ext>
            </a:extLst>
          </p:cNvPr>
          <p:cNvPicPr>
            <a:picLocks noChangeAspect="1"/>
          </p:cNvPicPr>
          <p:nvPr/>
        </p:nvPicPr>
        <p:blipFill>
          <a:blip r:embed="rId2"/>
          <a:stretch>
            <a:fillRect/>
          </a:stretch>
        </p:blipFill>
        <p:spPr>
          <a:xfrm>
            <a:off x="437322" y="278296"/>
            <a:ext cx="10707756" cy="4903304"/>
          </a:xfrm>
          <a:prstGeom prst="rect">
            <a:avLst/>
          </a:prstGeom>
        </p:spPr>
      </p:pic>
    </p:spTree>
    <p:extLst>
      <p:ext uri="{BB962C8B-B14F-4D97-AF65-F5344CB8AC3E}">
        <p14:creationId xmlns:p14="http://schemas.microsoft.com/office/powerpoint/2010/main" val="1574270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F345E-9561-46E5-860E-19C3BBEDD5B3}"/>
              </a:ext>
            </a:extLst>
          </p:cNvPr>
          <p:cNvPicPr>
            <a:picLocks noChangeAspect="1"/>
          </p:cNvPicPr>
          <p:nvPr/>
        </p:nvPicPr>
        <p:blipFill>
          <a:blip r:embed="rId2"/>
          <a:stretch>
            <a:fillRect/>
          </a:stretch>
        </p:blipFill>
        <p:spPr>
          <a:xfrm>
            <a:off x="265043" y="172277"/>
            <a:ext cx="11661913" cy="6427305"/>
          </a:xfrm>
          <a:prstGeom prst="rect">
            <a:avLst/>
          </a:prstGeom>
        </p:spPr>
      </p:pic>
    </p:spTree>
    <p:extLst>
      <p:ext uri="{BB962C8B-B14F-4D97-AF65-F5344CB8AC3E}">
        <p14:creationId xmlns:p14="http://schemas.microsoft.com/office/powerpoint/2010/main" val="29375751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36297-D236-40C5-A712-2FD1F5402DFD}"/>
              </a:ext>
            </a:extLst>
          </p:cNvPr>
          <p:cNvPicPr>
            <a:picLocks noChangeAspect="1"/>
          </p:cNvPicPr>
          <p:nvPr/>
        </p:nvPicPr>
        <p:blipFill>
          <a:blip r:embed="rId2"/>
          <a:stretch>
            <a:fillRect/>
          </a:stretch>
        </p:blipFill>
        <p:spPr>
          <a:xfrm>
            <a:off x="278296" y="295430"/>
            <a:ext cx="11913704" cy="5800569"/>
          </a:xfrm>
          <a:prstGeom prst="rect">
            <a:avLst/>
          </a:prstGeom>
        </p:spPr>
      </p:pic>
    </p:spTree>
    <p:extLst>
      <p:ext uri="{BB962C8B-B14F-4D97-AF65-F5344CB8AC3E}">
        <p14:creationId xmlns:p14="http://schemas.microsoft.com/office/powerpoint/2010/main" val="27725608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2BE86-A296-46C0-AC82-CBD1CD6BF6A9}"/>
              </a:ext>
            </a:extLst>
          </p:cNvPr>
          <p:cNvPicPr>
            <a:picLocks noChangeAspect="1"/>
          </p:cNvPicPr>
          <p:nvPr/>
        </p:nvPicPr>
        <p:blipFill>
          <a:blip r:embed="rId2"/>
          <a:stretch>
            <a:fillRect/>
          </a:stretch>
        </p:blipFill>
        <p:spPr>
          <a:xfrm>
            <a:off x="450573" y="596349"/>
            <a:ext cx="10588487" cy="4675996"/>
          </a:xfrm>
          <a:prstGeom prst="rect">
            <a:avLst/>
          </a:prstGeom>
        </p:spPr>
      </p:pic>
    </p:spTree>
    <p:extLst>
      <p:ext uri="{BB962C8B-B14F-4D97-AF65-F5344CB8AC3E}">
        <p14:creationId xmlns:p14="http://schemas.microsoft.com/office/powerpoint/2010/main" val="3033380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ACCE7-EDEA-49FD-B266-C71B9B8A5FBA}"/>
              </a:ext>
            </a:extLst>
          </p:cNvPr>
          <p:cNvPicPr>
            <a:picLocks noChangeAspect="1"/>
          </p:cNvPicPr>
          <p:nvPr/>
        </p:nvPicPr>
        <p:blipFill>
          <a:blip r:embed="rId2"/>
          <a:stretch>
            <a:fillRect/>
          </a:stretch>
        </p:blipFill>
        <p:spPr>
          <a:xfrm>
            <a:off x="145773" y="437322"/>
            <a:ext cx="11502887" cy="3782363"/>
          </a:xfrm>
          <a:prstGeom prst="rect">
            <a:avLst/>
          </a:prstGeom>
        </p:spPr>
      </p:pic>
    </p:spTree>
    <p:extLst>
      <p:ext uri="{BB962C8B-B14F-4D97-AF65-F5344CB8AC3E}">
        <p14:creationId xmlns:p14="http://schemas.microsoft.com/office/powerpoint/2010/main" val="261145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5976D-2BE8-4A3B-AEFD-BDDDED6A3032}"/>
              </a:ext>
            </a:extLst>
          </p:cNvPr>
          <p:cNvPicPr>
            <a:picLocks noChangeAspect="1"/>
          </p:cNvPicPr>
          <p:nvPr/>
        </p:nvPicPr>
        <p:blipFill>
          <a:blip r:embed="rId2"/>
          <a:stretch>
            <a:fillRect/>
          </a:stretch>
        </p:blipFill>
        <p:spPr>
          <a:xfrm>
            <a:off x="251792" y="212034"/>
            <a:ext cx="11781182" cy="6645965"/>
          </a:xfrm>
          <a:prstGeom prst="rect">
            <a:avLst/>
          </a:prstGeom>
        </p:spPr>
      </p:pic>
    </p:spTree>
    <p:extLst>
      <p:ext uri="{BB962C8B-B14F-4D97-AF65-F5344CB8AC3E}">
        <p14:creationId xmlns:p14="http://schemas.microsoft.com/office/powerpoint/2010/main" val="322507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35AD3-27BB-4DEB-9412-DF0D5F73DB9B}"/>
              </a:ext>
            </a:extLst>
          </p:cNvPr>
          <p:cNvPicPr>
            <a:picLocks noChangeAspect="1"/>
          </p:cNvPicPr>
          <p:nvPr/>
        </p:nvPicPr>
        <p:blipFill>
          <a:blip r:embed="rId2"/>
          <a:stretch>
            <a:fillRect/>
          </a:stretch>
        </p:blipFill>
        <p:spPr>
          <a:xfrm>
            <a:off x="861392" y="1112976"/>
            <a:ext cx="10190921" cy="4632048"/>
          </a:xfrm>
          <a:prstGeom prst="rect">
            <a:avLst/>
          </a:prstGeom>
        </p:spPr>
      </p:pic>
    </p:spTree>
    <p:extLst>
      <p:ext uri="{BB962C8B-B14F-4D97-AF65-F5344CB8AC3E}">
        <p14:creationId xmlns:p14="http://schemas.microsoft.com/office/powerpoint/2010/main" val="12881313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96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394</Words>
  <Application>Microsoft Office PowerPoint</Application>
  <PresentationFormat>Widescreen</PresentationFormat>
  <Paragraphs>27</Paragraphs>
  <Slides>91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Calibri Light</vt:lpstr>
      <vt:lpstr>Office Theme</vt:lpstr>
      <vt:lpstr>PowerPoint Presentation</vt:lpstr>
      <vt:lpstr>Syllabus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Roulette-wheel selection and Rank-based selection</vt:lpstr>
      <vt:lpstr>PowerPoint Presentation</vt:lpstr>
      <vt:lpstr>Effectiveness of any selection scheme</vt:lpstr>
      <vt:lpstr>PowerPoint Presentation</vt:lpstr>
      <vt:lpstr>Analysis of different selection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Termination</vt:lpstr>
      <vt:lpstr>PowerPoint Presentation</vt:lpstr>
      <vt:lpstr>PowerPoint Presentation</vt:lpstr>
      <vt:lpstr>PowerPoint Presentation</vt:lpstr>
      <vt:lpstr>Example </vt:lpstr>
      <vt:lpstr>PowerPoint Presentation</vt:lpstr>
      <vt:lpstr>PowerPoint Presentation</vt:lpstr>
      <vt:lpstr>PowerPoint Presentation</vt:lpstr>
      <vt:lpstr>PowerPoint Presentation</vt:lpstr>
      <vt:lpstr>Unit-V  Hybrid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Indrajeet Kaur</dc:creator>
  <cp:lastModifiedBy>Indrajeet Kaur</cp:lastModifiedBy>
  <cp:revision>39</cp:revision>
  <dcterms:created xsi:type="dcterms:W3CDTF">2020-10-14T04:33:56Z</dcterms:created>
  <dcterms:modified xsi:type="dcterms:W3CDTF">2020-11-19T06:36:47Z</dcterms:modified>
</cp:coreProperties>
</file>